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90" r:id="rId3"/>
    <p:sldId id="292" r:id="rId4"/>
    <p:sldId id="257" r:id="rId5"/>
    <p:sldId id="269" r:id="rId6"/>
    <p:sldId id="266" r:id="rId7"/>
    <p:sldId id="258" r:id="rId8"/>
    <p:sldId id="259" r:id="rId9"/>
    <p:sldId id="261" r:id="rId10"/>
    <p:sldId id="270" r:id="rId11"/>
    <p:sldId id="282" r:id="rId12"/>
    <p:sldId id="284" r:id="rId13"/>
    <p:sldId id="286" r:id="rId14"/>
    <p:sldId id="262" r:id="rId15"/>
    <p:sldId id="279" r:id="rId16"/>
    <p:sldId id="273" r:id="rId17"/>
    <p:sldId id="271" r:id="rId18"/>
    <p:sldId id="280" r:id="rId19"/>
    <p:sldId id="264" r:id="rId20"/>
    <p:sldId id="295" r:id="rId21"/>
    <p:sldId id="296"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therine Cox" initials="" lastIdx="0" clrIdx="0"/>
  <p:cmAuthor id="1" name="hilary marland"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7950" autoAdjust="0"/>
  </p:normalViewPr>
  <p:slideViewPr>
    <p:cSldViewPr snapToGrid="0" snapToObjects="1">
      <p:cViewPr>
        <p:scale>
          <a:sx n="100" d="100"/>
          <a:sy n="100" d="100"/>
        </p:scale>
        <p:origin x="-352" y="-1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interSettings" Target="printerSettings/printerSettings1.bin"/><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B213AF12-7AC8-9A45-8A07-CB9502F7B7A5}" type="datetimeFigureOut">
              <a:rPr lang="en-US" smtClean="0"/>
              <a:t>04/08/20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390932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213AF12-7AC8-9A45-8A07-CB9502F7B7A5}" type="datetimeFigureOut">
              <a:rPr lang="en-US" smtClean="0"/>
              <a:t>04/08/20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2745682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B213AF12-7AC8-9A45-8A07-CB9502F7B7A5}" type="datetimeFigureOut">
              <a:rPr lang="en-US" smtClean="0"/>
              <a:t>04/08/20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1956699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B213AF12-7AC8-9A45-8A07-CB9502F7B7A5}" type="datetimeFigureOut">
              <a:rPr lang="en-US" smtClean="0"/>
              <a:t>04/08/20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2041708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B213AF12-7AC8-9A45-8A07-CB9502F7B7A5}" type="datetimeFigureOut">
              <a:rPr lang="en-US" smtClean="0"/>
              <a:t>04/08/20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621929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B213AF12-7AC8-9A45-8A07-CB9502F7B7A5}" type="datetimeFigureOut">
              <a:rPr lang="en-US" smtClean="0"/>
              <a:t>04/08/20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538801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13AF12-7AC8-9A45-8A07-CB9502F7B7A5}" type="datetimeFigureOut">
              <a:rPr lang="en-US" smtClean="0"/>
              <a:t>04/08/20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2922589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213AF12-7AC8-9A45-8A07-CB9502F7B7A5}" type="datetimeFigureOut">
              <a:rPr lang="en-US" smtClean="0"/>
              <a:t>04/08/20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4221708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213AF12-7AC8-9A45-8A07-CB9502F7B7A5}" type="datetimeFigureOut">
              <a:rPr lang="en-US" smtClean="0"/>
              <a:t>04/08/20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1938939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213AF12-7AC8-9A45-8A07-CB9502F7B7A5}" type="datetimeFigureOut">
              <a:rPr lang="en-US" smtClean="0"/>
              <a:t>04/08/20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2773578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213AF12-7AC8-9A45-8A07-CB9502F7B7A5}" type="datetimeFigureOut">
              <a:rPr lang="en-US" smtClean="0"/>
              <a:t>04/08/20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A0C2A-8319-6F4A-9AF1-76B87E03C154}" type="slidenum">
              <a:rPr lang="en-US" smtClean="0"/>
              <a:t>‹#›</a:t>
            </a:fld>
            <a:endParaRPr lang="en-US"/>
          </a:p>
        </p:txBody>
      </p:sp>
    </p:spTree>
    <p:extLst>
      <p:ext uri="{BB962C8B-B14F-4D97-AF65-F5344CB8AC3E}">
        <p14:creationId xmlns:p14="http://schemas.microsoft.com/office/powerpoint/2010/main" val="28065944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3AF12-7AC8-9A45-8A07-CB9502F7B7A5}" type="datetimeFigureOut">
              <a:rPr lang="en-US" smtClean="0"/>
              <a:t>04/08/20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6A0C2A-8319-6F4A-9AF1-76B87E03C154}" type="slidenum">
              <a:rPr lang="en-US" smtClean="0"/>
              <a:t>‹#›</a:t>
            </a:fld>
            <a:endParaRPr lang="en-US"/>
          </a:p>
        </p:txBody>
      </p:sp>
    </p:spTree>
    <p:extLst>
      <p:ext uri="{BB962C8B-B14F-4D97-AF65-F5344CB8AC3E}">
        <p14:creationId xmlns:p14="http://schemas.microsoft.com/office/powerpoint/2010/main" val="3192198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0700" y="317500"/>
            <a:ext cx="8178800" cy="3098800"/>
          </a:xfrm>
        </p:spPr>
        <p:txBody>
          <a:bodyPr>
            <a:normAutofit/>
          </a:bodyPr>
          <a:lstStyle/>
          <a:p>
            <a:r>
              <a:rPr lang="en-US" sz="2000" dirty="0" smtClean="0">
                <a:latin typeface="Garamond"/>
                <a:cs typeface="Garamond"/>
              </a:rPr>
              <a:t>‘We </a:t>
            </a:r>
            <a:r>
              <a:rPr lang="en-US" sz="2000" dirty="0">
                <a:latin typeface="Garamond"/>
                <a:cs typeface="Garamond"/>
              </a:rPr>
              <a:t>are recreating </a:t>
            </a:r>
            <a:r>
              <a:rPr lang="en-US" sz="2000" dirty="0" smtClean="0">
                <a:latin typeface="Garamond"/>
                <a:cs typeface="Garamond"/>
              </a:rPr>
              <a:t>Bedlam’: </a:t>
            </a:r>
            <a:r>
              <a:rPr lang="en-US" sz="2000" dirty="0">
                <a:latin typeface="Garamond"/>
                <a:cs typeface="Garamond"/>
              </a:rPr>
              <a:t>the crisis in prison mental health </a:t>
            </a:r>
            <a:r>
              <a:rPr lang="en-US" sz="2000" dirty="0" smtClean="0">
                <a:latin typeface="Garamond"/>
                <a:cs typeface="Garamond"/>
              </a:rPr>
              <a:t>services (</a:t>
            </a:r>
            <a:r>
              <a:rPr lang="en-US" sz="2000" i="1" dirty="0" smtClean="0">
                <a:latin typeface="Garamond"/>
                <a:cs typeface="Garamond"/>
              </a:rPr>
              <a:t>Guardian</a:t>
            </a:r>
            <a:r>
              <a:rPr lang="en-US" sz="2000" dirty="0">
                <a:latin typeface="Garamond"/>
                <a:cs typeface="Garamond"/>
              </a:rPr>
              <a:t>,</a:t>
            </a:r>
            <a:r>
              <a:rPr lang="en-US" sz="2000" dirty="0" smtClean="0">
                <a:latin typeface="Garamond"/>
                <a:cs typeface="Garamond"/>
              </a:rPr>
              <a:t>24 May 2014) </a:t>
            </a:r>
            <a:br>
              <a:rPr lang="en-US" sz="2000" dirty="0" smtClean="0">
                <a:latin typeface="Garamond"/>
                <a:cs typeface="Garamond"/>
              </a:rPr>
            </a:br>
            <a:r>
              <a:rPr lang="en-US" sz="2000" dirty="0" smtClean="0">
                <a:latin typeface="Garamond"/>
                <a:cs typeface="Garamond"/>
              </a:rPr>
              <a:t/>
            </a:r>
            <a:br>
              <a:rPr lang="en-US" sz="2000" dirty="0" smtClean="0">
                <a:latin typeface="Garamond"/>
                <a:cs typeface="Garamond"/>
              </a:rPr>
            </a:br>
            <a:r>
              <a:rPr lang="en-US" sz="2000" dirty="0" smtClean="0">
                <a:latin typeface="Garamond"/>
                <a:cs typeface="Garamond"/>
              </a:rPr>
              <a:t/>
            </a:r>
            <a:br>
              <a:rPr lang="en-US" sz="2000" dirty="0" smtClean="0">
                <a:latin typeface="Garamond"/>
                <a:cs typeface="Garamond"/>
              </a:rPr>
            </a:br>
            <a:r>
              <a:rPr lang="en-US" dirty="0" smtClean="0">
                <a:latin typeface="Garamond"/>
                <a:cs typeface="Garamond"/>
              </a:rPr>
              <a:t>‘Mentally </a:t>
            </a:r>
            <a:r>
              <a:rPr lang="en-US" dirty="0">
                <a:latin typeface="Garamond"/>
                <a:cs typeface="Garamond"/>
              </a:rPr>
              <a:t>Disordered Prisoners: Drawing on </a:t>
            </a:r>
            <a:r>
              <a:rPr lang="en-US" dirty="0" smtClean="0">
                <a:latin typeface="Garamond"/>
                <a:cs typeface="Garamond"/>
              </a:rPr>
              <a:t>History’</a:t>
            </a:r>
            <a:endParaRPr lang="en-US" dirty="0">
              <a:latin typeface="Garamond"/>
              <a:cs typeface="Garamond"/>
            </a:endParaRPr>
          </a:p>
        </p:txBody>
      </p:sp>
      <p:sp>
        <p:nvSpPr>
          <p:cNvPr id="3" name="Subtitle 2"/>
          <p:cNvSpPr>
            <a:spLocks noGrp="1"/>
          </p:cNvSpPr>
          <p:nvPr>
            <p:ph type="subTitle" idx="1"/>
          </p:nvPr>
        </p:nvSpPr>
        <p:spPr>
          <a:xfrm>
            <a:off x="1371600" y="3886200"/>
            <a:ext cx="6400800" cy="1739900"/>
          </a:xfrm>
        </p:spPr>
        <p:txBody>
          <a:bodyPr>
            <a:normAutofit fontScale="92500" lnSpcReduction="20000"/>
          </a:bodyPr>
          <a:lstStyle/>
          <a:p>
            <a:r>
              <a:rPr lang="en-GB" dirty="0">
                <a:latin typeface="Garamond"/>
                <a:cs typeface="Garamond"/>
              </a:rPr>
              <a:t>Dr Catherine Cox, University College Dublin </a:t>
            </a:r>
            <a:endParaRPr lang="en-IE" dirty="0">
              <a:latin typeface="Garamond"/>
              <a:cs typeface="Garamond"/>
            </a:endParaRPr>
          </a:p>
          <a:p>
            <a:r>
              <a:rPr lang="en-GB" dirty="0">
                <a:latin typeface="Garamond"/>
                <a:cs typeface="Garamond"/>
              </a:rPr>
              <a:t>and Professor Hilary </a:t>
            </a:r>
            <a:r>
              <a:rPr lang="en-GB" dirty="0" err="1">
                <a:latin typeface="Garamond"/>
                <a:cs typeface="Garamond"/>
              </a:rPr>
              <a:t>Marland</a:t>
            </a:r>
            <a:r>
              <a:rPr lang="en-GB" dirty="0">
                <a:latin typeface="Garamond"/>
                <a:cs typeface="Garamond"/>
              </a:rPr>
              <a:t>, University of Warwick</a:t>
            </a:r>
            <a:endParaRPr lang="en-IE" dirty="0">
              <a:latin typeface="Garamond"/>
              <a:cs typeface="Garamond"/>
            </a:endParaRPr>
          </a:p>
          <a:p>
            <a:endParaRPr lang="en-US" dirty="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1517015" y="5689600"/>
            <a:ext cx="1334770" cy="768667"/>
          </a:xfrm>
          <a:prstGeom prst="rect">
            <a:avLst/>
          </a:prstGeom>
          <a:extLst>
            <a:ext uri="{FAA26D3D-D897-4be2-8F04-BA451C77F1D7}">
              <ma14:placeholderFlag xmlns:ma14="http://schemas.microsoft.com/office/mac/drawingml/2011/main"/>
            </a:ext>
          </a:extLst>
        </p:spPr>
      </p:pic>
      <p:pic>
        <p:nvPicPr>
          <p:cNvPr id="6" name="Picture 5" descr="Macintosh HD:Users:charleroy:Desktop:wtvm050454.jpg"/>
          <p:cNvPicPr/>
          <p:nvPr/>
        </p:nvPicPr>
        <p:blipFill>
          <a:blip r:embed="rId3">
            <a:extLst>
              <a:ext uri="{28A0092B-C50C-407E-A947-70E740481C1C}">
                <a14:useLocalDpi xmlns:a14="http://schemas.microsoft.com/office/drawing/2010/main" val="0"/>
              </a:ext>
            </a:extLst>
          </a:blip>
          <a:srcRect/>
          <a:stretch>
            <a:fillRect/>
          </a:stretch>
        </p:blipFill>
        <p:spPr bwMode="auto">
          <a:xfrm>
            <a:off x="3987800" y="6033770"/>
            <a:ext cx="1143000" cy="303530"/>
          </a:xfrm>
          <a:prstGeom prst="rect">
            <a:avLst/>
          </a:prstGeom>
          <a:noFill/>
          <a:ln>
            <a:noFill/>
          </a:ln>
          <a:extLst>
            <a:ext uri="{FAA26D3D-D897-4be2-8F04-BA451C77F1D7}">
              <ma14:placeholderFlag xmlns:ma14="http://schemas.microsoft.com/office/mac/drawingml/2011/main"/>
            </a:ext>
          </a:extLst>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6540500" y="5540057"/>
            <a:ext cx="629285" cy="918210"/>
          </a:xfrm>
          <a:prstGeom prst="rect">
            <a:avLst/>
          </a:prstGeom>
          <a:extLst>
            <a:ext uri="{FAA26D3D-D897-4be2-8F04-BA451C77F1D7}">
              <ma14:placeholderFlag xmlns:ma14="http://schemas.microsoft.com/office/mac/drawingml/2011/main"/>
            </a:ext>
          </a:extLst>
        </p:spPr>
      </p:pic>
    </p:spTree>
    <p:extLst>
      <p:ext uri="{BB962C8B-B14F-4D97-AF65-F5344CB8AC3E}">
        <p14:creationId xmlns:p14="http://schemas.microsoft.com/office/powerpoint/2010/main" val="1459544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7"/>
            <a:ext cx="8229600" cy="1034955"/>
          </a:xfrm>
        </p:spPr>
        <p:txBody>
          <a:bodyPr>
            <a:normAutofit/>
          </a:bodyPr>
          <a:lstStyle/>
          <a:p>
            <a:r>
              <a:rPr lang="en-US" sz="3600" b="1" dirty="0" smtClean="0">
                <a:latin typeface="Garamond"/>
                <a:cs typeface="Garamond"/>
              </a:rPr>
              <a:t>Prisons and Mental Illness: A History </a:t>
            </a:r>
            <a:endParaRPr lang="en-US" sz="3600" b="1" dirty="0">
              <a:latin typeface="Garamond"/>
              <a:cs typeface="Garamond"/>
            </a:endParaRPr>
          </a:p>
        </p:txBody>
      </p:sp>
      <p:pic>
        <p:nvPicPr>
          <p:cNvPr id="4" name="Content Placeholder 3"/>
          <p:cNvPicPr>
            <a:picLocks noGrp="1" noChangeAspect="1"/>
          </p:cNvPicPr>
          <p:nvPr>
            <p:ph idx="1"/>
          </p:nvPr>
        </p:nvPicPr>
        <p:blipFill>
          <a:blip r:embed="rId2"/>
          <a:srcRect t="11114" b="11114"/>
          <a:stretch>
            <a:fillRect/>
          </a:stretch>
        </p:blipFill>
        <p:spPr>
          <a:xfrm>
            <a:off x="187020" y="1819456"/>
            <a:ext cx="4162730" cy="2128969"/>
          </a:xfrm>
        </p:spPr>
      </p:pic>
      <p:sp>
        <p:nvSpPr>
          <p:cNvPr id="8" name="Rectangle 7"/>
          <p:cNvSpPr/>
          <p:nvPr/>
        </p:nvSpPr>
        <p:spPr>
          <a:xfrm>
            <a:off x="4505020" y="1677938"/>
            <a:ext cx="4321480" cy="5109091"/>
          </a:xfrm>
          <a:prstGeom prst="rect">
            <a:avLst/>
          </a:prstGeom>
        </p:spPr>
        <p:txBody>
          <a:bodyPr wrap="square">
            <a:spAutoFit/>
          </a:bodyPr>
          <a:lstStyle/>
          <a:p>
            <a:pPr>
              <a:buNone/>
            </a:pPr>
            <a:r>
              <a:rPr lang="en-GB" sz="2800" dirty="0">
                <a:latin typeface="Garamond"/>
                <a:cs typeface="Garamond"/>
              </a:rPr>
              <a:t>Though the relationship between mental breakdown in prisons has been widely acknowledged </a:t>
            </a:r>
            <a:r>
              <a:rPr lang="en-GB" sz="2800" dirty="0" smtClean="0">
                <a:latin typeface="Garamond"/>
                <a:cs typeface="Garamond"/>
              </a:rPr>
              <a:t>in </a:t>
            </a:r>
            <a:r>
              <a:rPr lang="en-GB" sz="2800" dirty="0">
                <a:latin typeface="Garamond"/>
                <a:cs typeface="Garamond"/>
              </a:rPr>
              <a:t>terms of prisons admitting </a:t>
            </a:r>
            <a:r>
              <a:rPr lang="en-GB" sz="2800" dirty="0" smtClean="0">
                <a:latin typeface="Garamond"/>
                <a:cs typeface="Garamond"/>
              </a:rPr>
              <a:t>large </a:t>
            </a:r>
            <a:r>
              <a:rPr lang="en-GB" sz="2800" dirty="0">
                <a:latin typeface="Garamond"/>
                <a:cs typeface="Garamond"/>
              </a:rPr>
              <a:t>numbers of mentally ill people and also as institutions likely to produce mental disease, there has been little detailed historical work on this subject.</a:t>
            </a:r>
          </a:p>
          <a:p>
            <a:endParaRPr lang="en-US" dirty="0"/>
          </a:p>
        </p:txBody>
      </p:sp>
    </p:spTree>
    <p:extLst>
      <p:ext uri="{BB962C8B-B14F-4D97-AF65-F5344CB8AC3E}">
        <p14:creationId xmlns:p14="http://schemas.microsoft.com/office/powerpoint/2010/main" val="3412126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Garamond"/>
                <a:cs typeface="Garamond"/>
              </a:rPr>
              <a:t>Exploring the possibilities </a:t>
            </a:r>
            <a:endParaRPr lang="en-US" sz="3600" b="1" dirty="0">
              <a:latin typeface="Garamond"/>
              <a:cs typeface="Garamond"/>
            </a:endParaRPr>
          </a:p>
        </p:txBody>
      </p:sp>
      <p:sp>
        <p:nvSpPr>
          <p:cNvPr id="3" name="Content Placeholder 2"/>
          <p:cNvSpPr>
            <a:spLocks noGrp="1"/>
          </p:cNvSpPr>
          <p:nvPr>
            <p:ph sz="half" idx="1"/>
          </p:nvPr>
        </p:nvSpPr>
        <p:spPr>
          <a:xfrm>
            <a:off x="457200" y="1231900"/>
            <a:ext cx="4038600" cy="5397500"/>
          </a:xfrm>
        </p:spPr>
        <p:txBody>
          <a:bodyPr>
            <a:normAutofit fontScale="92500" lnSpcReduction="20000"/>
          </a:bodyPr>
          <a:lstStyle/>
          <a:p>
            <a:pPr marL="0" indent="0">
              <a:buNone/>
            </a:pPr>
            <a:endParaRPr lang="en-IE" dirty="0" smtClean="0"/>
          </a:p>
          <a:p>
            <a:r>
              <a:rPr lang="en-IE" dirty="0" smtClean="0">
                <a:latin typeface="Garamond"/>
                <a:cs typeface="Garamond"/>
              </a:rPr>
              <a:t>W</a:t>
            </a:r>
            <a:r>
              <a:rPr lang="en-GB" dirty="0" smtClean="0">
                <a:latin typeface="Garamond"/>
                <a:cs typeface="Garamond"/>
              </a:rPr>
              <a:t>e will take examples from our historical evidence – from the early decades of the modern prison system</a:t>
            </a:r>
            <a:r>
              <a:rPr lang="en-IE" dirty="0">
                <a:latin typeface="Garamond"/>
                <a:cs typeface="Garamond"/>
              </a:rPr>
              <a:t> </a:t>
            </a:r>
            <a:r>
              <a:rPr lang="en-IE" dirty="0" smtClean="0">
                <a:solidFill>
                  <a:srgbClr val="000000"/>
                </a:solidFill>
                <a:latin typeface="Garamond"/>
                <a:cs typeface="Garamond"/>
              </a:rPr>
              <a:t>(1840s) to </a:t>
            </a:r>
            <a:r>
              <a:rPr lang="en-IE" dirty="0" smtClean="0">
                <a:latin typeface="Garamond"/>
                <a:cs typeface="Garamond"/>
              </a:rPr>
              <a:t>the early 20</a:t>
            </a:r>
            <a:r>
              <a:rPr lang="en-IE" baseline="30000" dirty="0" smtClean="0">
                <a:latin typeface="Garamond"/>
                <a:cs typeface="Garamond"/>
              </a:rPr>
              <a:t>th</a:t>
            </a:r>
            <a:r>
              <a:rPr lang="en-IE" dirty="0" smtClean="0">
                <a:latin typeface="Garamond"/>
                <a:cs typeface="Garamond"/>
              </a:rPr>
              <a:t> century</a:t>
            </a:r>
            <a:r>
              <a:rPr lang="en-GB" dirty="0" smtClean="0">
                <a:latin typeface="Garamond"/>
                <a:cs typeface="Garamond"/>
              </a:rPr>
              <a:t>. </a:t>
            </a:r>
          </a:p>
          <a:p>
            <a:pPr marL="0" indent="0">
              <a:buNone/>
            </a:pPr>
            <a:endParaRPr lang="en-GB" dirty="0" smtClean="0">
              <a:latin typeface="Garamond"/>
              <a:cs typeface="Garamond"/>
            </a:endParaRPr>
          </a:p>
          <a:p>
            <a:r>
              <a:rPr lang="en-US" dirty="0" smtClean="0">
                <a:latin typeface="Garamond"/>
                <a:cs typeface="Garamond"/>
              </a:rPr>
              <a:t>These are taken from work on our </a:t>
            </a:r>
            <a:r>
              <a:rPr lang="en-US" dirty="0" err="1" smtClean="0">
                <a:latin typeface="Garamond"/>
                <a:cs typeface="Garamond"/>
              </a:rPr>
              <a:t>Wellcome</a:t>
            </a:r>
            <a:r>
              <a:rPr lang="en-US" dirty="0" smtClean="0">
                <a:latin typeface="Garamond"/>
                <a:cs typeface="Garamond"/>
              </a:rPr>
              <a:t> Trust Senior Investigator Award: ‘Prisoners</a:t>
            </a:r>
            <a:r>
              <a:rPr lang="en-US" dirty="0">
                <a:latin typeface="Garamond"/>
                <a:cs typeface="Garamond"/>
              </a:rPr>
              <a:t>, Medical Care and Entitlement to Health in England and Ireland, 1850-</a:t>
            </a:r>
            <a:r>
              <a:rPr lang="en-US" dirty="0" smtClean="0">
                <a:latin typeface="Garamond"/>
                <a:cs typeface="Garamond"/>
              </a:rPr>
              <a:t>2000’ (2014-19)</a:t>
            </a:r>
          </a:p>
          <a:p>
            <a:endParaRPr lang="en-US" dirty="0">
              <a:latin typeface="Garamond"/>
              <a:cs typeface="Garamond"/>
            </a:endParaRPr>
          </a:p>
        </p:txBody>
      </p:sp>
      <p:pic>
        <p:nvPicPr>
          <p:cNvPr id="6" name="Content Placeholder 3"/>
          <p:cNvPicPr>
            <a:picLocks noGrp="1" noChangeAspect="1"/>
          </p:cNvPicPr>
          <p:nvPr>
            <p:ph sz="half" idx="2"/>
          </p:nvPr>
        </p:nvPicPr>
        <p:blipFill>
          <a:blip r:embed="rId2"/>
          <a:srcRect l="22363" r="22363"/>
          <a:stretch>
            <a:fillRect/>
          </a:stretch>
        </p:blipFill>
        <p:spPr>
          <a:xfrm>
            <a:off x="4648200" y="1612900"/>
            <a:ext cx="4038600" cy="4525963"/>
          </a:xfrm>
          <a:prstGeom prst="rect">
            <a:avLst/>
          </a:prstGeom>
        </p:spPr>
      </p:pic>
    </p:spTree>
    <p:extLst>
      <p:ext uri="{BB962C8B-B14F-4D97-AF65-F5344CB8AC3E}">
        <p14:creationId xmlns:p14="http://schemas.microsoft.com/office/powerpoint/2010/main" val="4160160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latin typeface="Garamond"/>
                <a:cs typeface="Garamond"/>
              </a:rPr>
              <a:t>The prison and mental illness: an enduring relationship</a:t>
            </a:r>
            <a:endParaRPr lang="en-US" sz="3600" b="1" dirty="0">
              <a:latin typeface="Garamond"/>
              <a:cs typeface="Garamond"/>
            </a:endParaRPr>
          </a:p>
        </p:txBody>
      </p:sp>
      <p:sp>
        <p:nvSpPr>
          <p:cNvPr id="3" name="Content Placeholder 2"/>
          <p:cNvSpPr>
            <a:spLocks noGrp="1"/>
          </p:cNvSpPr>
          <p:nvPr>
            <p:ph sz="half" idx="1"/>
          </p:nvPr>
        </p:nvSpPr>
        <p:spPr>
          <a:xfrm>
            <a:off x="457200" y="1417638"/>
            <a:ext cx="4038600" cy="5186362"/>
          </a:xfrm>
        </p:spPr>
        <p:txBody>
          <a:bodyPr>
            <a:normAutofit fontScale="85000" lnSpcReduction="20000"/>
          </a:bodyPr>
          <a:lstStyle/>
          <a:p>
            <a:pPr marL="0" indent="0">
              <a:buNone/>
            </a:pPr>
            <a:endParaRPr lang="en-US" sz="2800" dirty="0" smtClean="0">
              <a:latin typeface="Garamond"/>
              <a:cs typeface="Garamond"/>
            </a:endParaRPr>
          </a:p>
          <a:p>
            <a:pPr>
              <a:buFontTx/>
              <a:buChar char="•"/>
            </a:pPr>
            <a:r>
              <a:rPr lang="en-US" sz="3200" dirty="0" smtClean="0">
                <a:latin typeface="Garamond"/>
                <a:cs typeface="Garamond"/>
              </a:rPr>
              <a:t>‘</a:t>
            </a:r>
            <a:r>
              <a:rPr lang="en-US" sz="3200" dirty="0">
                <a:latin typeface="Garamond"/>
                <a:cs typeface="Garamond"/>
              </a:rPr>
              <a:t>many of the </a:t>
            </a:r>
            <a:r>
              <a:rPr lang="en-US" sz="3200" dirty="0" err="1">
                <a:latin typeface="Garamond"/>
                <a:cs typeface="Garamond"/>
              </a:rPr>
              <a:t>bridewells</a:t>
            </a:r>
            <a:r>
              <a:rPr lang="en-US" sz="3200" dirty="0">
                <a:latin typeface="Garamond"/>
                <a:cs typeface="Garamond"/>
              </a:rPr>
              <a:t> are crowded and offensive, because the rooms which were designed for prisoners are occupied by lunatics</a:t>
            </a:r>
            <a:r>
              <a:rPr lang="en-US" sz="3200" dirty="0" smtClean="0">
                <a:latin typeface="Garamond"/>
                <a:cs typeface="Garamond"/>
              </a:rPr>
              <a:t>’. </a:t>
            </a:r>
          </a:p>
          <a:p>
            <a:pPr>
              <a:buFontTx/>
              <a:buChar char="•"/>
            </a:pPr>
            <a:r>
              <a:rPr lang="en-US" sz="3200" dirty="0" smtClean="0">
                <a:latin typeface="Garamond"/>
                <a:cs typeface="Garamond"/>
              </a:rPr>
              <a:t>‘</a:t>
            </a:r>
            <a:r>
              <a:rPr lang="en-US" sz="3200" dirty="0">
                <a:latin typeface="Garamond"/>
                <a:cs typeface="Garamond"/>
              </a:rPr>
              <a:t>No care is taken of them, although it is probable that by medicines, and proper regimen, some of them might be restored to their senses, and usefulness in life’ </a:t>
            </a:r>
            <a:r>
              <a:rPr lang="en-US" sz="3200" dirty="0" smtClean="0">
                <a:latin typeface="Garamond"/>
                <a:cs typeface="Garamond"/>
              </a:rPr>
              <a:t>(</a:t>
            </a:r>
            <a:r>
              <a:rPr lang="en-US" sz="3200" b="1" dirty="0" smtClean="0">
                <a:latin typeface="Garamond"/>
                <a:cs typeface="Garamond"/>
              </a:rPr>
              <a:t>John</a:t>
            </a:r>
            <a:r>
              <a:rPr lang="en-US" sz="3200" dirty="0" smtClean="0">
                <a:latin typeface="Garamond"/>
                <a:cs typeface="Garamond"/>
              </a:rPr>
              <a:t> </a:t>
            </a:r>
            <a:r>
              <a:rPr lang="en-US" sz="3200" b="1" dirty="0" smtClean="0">
                <a:latin typeface="Garamond"/>
                <a:cs typeface="Garamond"/>
              </a:rPr>
              <a:t>Howard</a:t>
            </a:r>
            <a:r>
              <a:rPr lang="en-US" sz="3200" b="1" dirty="0">
                <a:latin typeface="Garamond"/>
                <a:cs typeface="Garamond"/>
              </a:rPr>
              <a:t>, 1784</a:t>
            </a:r>
            <a:r>
              <a:rPr lang="en-US" sz="3200" dirty="0">
                <a:latin typeface="Garamond"/>
                <a:cs typeface="Garamond"/>
              </a:rPr>
              <a:t>). </a:t>
            </a:r>
            <a:endParaRPr lang="en-US" sz="3200" dirty="0" smtClean="0">
              <a:latin typeface="Garamond"/>
              <a:cs typeface="Garamond"/>
            </a:endParaRPr>
          </a:p>
          <a:p>
            <a:pPr marL="0" indent="0">
              <a:buNone/>
            </a:pPr>
            <a:endParaRPr lang="en-IE" dirty="0" smtClean="0"/>
          </a:p>
          <a:p>
            <a:endParaRPr lang="en-IE" dirty="0" smtClean="0">
              <a:effectLst/>
            </a:endParaRPr>
          </a:p>
          <a:p>
            <a:endParaRPr lang="en-US" dirty="0"/>
          </a:p>
        </p:txBody>
      </p:sp>
      <p:pic>
        <p:nvPicPr>
          <p:cNvPr id="5" name="Content Placeholder 5"/>
          <p:cNvPicPr>
            <a:picLocks noGrp="1" noChangeAspect="1"/>
          </p:cNvPicPr>
          <p:nvPr>
            <p:ph sz="half" idx="2"/>
          </p:nvPr>
        </p:nvPicPr>
        <p:blipFill>
          <a:blip r:embed="rId2"/>
          <a:srcRect t="14590" b="14590"/>
          <a:stretch>
            <a:fillRect/>
          </a:stretch>
        </p:blipFill>
        <p:spPr>
          <a:xfrm>
            <a:off x="4648200" y="1739900"/>
            <a:ext cx="4038600" cy="4525963"/>
          </a:xfrm>
        </p:spPr>
      </p:pic>
    </p:spTree>
    <p:extLst>
      <p:ext uri="{BB962C8B-B14F-4D97-AF65-F5344CB8AC3E}">
        <p14:creationId xmlns:p14="http://schemas.microsoft.com/office/powerpoint/2010/main" val="1489844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latin typeface="Garamond"/>
                <a:cs typeface="Garamond"/>
              </a:rPr>
              <a:t>The prison and mental illness: an enduring relationship</a:t>
            </a:r>
            <a:endParaRPr lang="en-US" sz="3600" dirty="0"/>
          </a:p>
        </p:txBody>
      </p:sp>
      <p:sp>
        <p:nvSpPr>
          <p:cNvPr id="3" name="Content Placeholder 2"/>
          <p:cNvSpPr>
            <a:spLocks noGrp="1"/>
          </p:cNvSpPr>
          <p:nvPr>
            <p:ph idx="1"/>
          </p:nvPr>
        </p:nvSpPr>
        <p:spPr/>
        <p:txBody>
          <a:bodyPr>
            <a:normAutofit lnSpcReduction="10000"/>
          </a:bodyPr>
          <a:lstStyle/>
          <a:p>
            <a:r>
              <a:rPr lang="en-US" dirty="0" smtClean="0">
                <a:latin typeface="Garamond"/>
                <a:cs typeface="Garamond"/>
              </a:rPr>
              <a:t>Since the inception of the modern prison system in the mid-nineteenth century to the current day, the relationship between mental illness and the prison has been hotly </a:t>
            </a:r>
            <a:r>
              <a:rPr lang="en-US" dirty="0" smtClean="0">
                <a:solidFill>
                  <a:srgbClr val="000000"/>
                </a:solidFill>
                <a:latin typeface="Garamond"/>
                <a:cs typeface="Garamond"/>
              </a:rPr>
              <a:t>contested </a:t>
            </a:r>
            <a:r>
              <a:rPr lang="en-US" dirty="0" smtClean="0">
                <a:latin typeface="Garamond"/>
                <a:cs typeface="Garamond"/>
              </a:rPr>
              <a:t>in terms of </a:t>
            </a:r>
          </a:p>
          <a:p>
            <a:r>
              <a:rPr lang="en-US" dirty="0" smtClean="0">
                <a:latin typeface="Garamond"/>
                <a:cs typeface="Garamond"/>
              </a:rPr>
              <a:t>why so many prisons came to contain large numbers of mentally ill people </a:t>
            </a:r>
            <a:r>
              <a:rPr lang="en-US" b="1" dirty="0" smtClean="0">
                <a:latin typeface="Garamond"/>
                <a:cs typeface="Garamond"/>
              </a:rPr>
              <a:t>AND</a:t>
            </a:r>
          </a:p>
          <a:p>
            <a:r>
              <a:rPr lang="en-US" dirty="0" smtClean="0">
                <a:latin typeface="Garamond"/>
                <a:cs typeface="Garamond"/>
              </a:rPr>
              <a:t>the tendency of prisons as institutions to produce or exacerbate mental illness</a:t>
            </a:r>
          </a:p>
          <a:p>
            <a:endParaRPr lang="en-US" dirty="0">
              <a:latin typeface="Garamond"/>
              <a:cs typeface="Garamond"/>
            </a:endParaRPr>
          </a:p>
        </p:txBody>
      </p:sp>
    </p:spTree>
    <p:extLst>
      <p:ext uri="{BB962C8B-B14F-4D97-AF65-F5344CB8AC3E}">
        <p14:creationId xmlns:p14="http://schemas.microsoft.com/office/powerpoint/2010/main" val="4012054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17600"/>
          </a:xfrm>
        </p:spPr>
        <p:txBody>
          <a:bodyPr>
            <a:noAutofit/>
          </a:bodyPr>
          <a:lstStyle/>
          <a:p>
            <a:r>
              <a:rPr lang="en-US" sz="3600" b="1" dirty="0">
                <a:latin typeface="Garamond"/>
                <a:cs typeface="Garamond"/>
              </a:rPr>
              <a:t>The prison </a:t>
            </a:r>
            <a:r>
              <a:rPr lang="en-US" sz="3600" b="1" dirty="0" smtClean="0">
                <a:latin typeface="Garamond"/>
                <a:cs typeface="Garamond"/>
              </a:rPr>
              <a:t>and enduringly high rates of mental illness</a:t>
            </a:r>
            <a:endParaRPr lang="en-US" sz="3600" b="1" dirty="0">
              <a:latin typeface="Garamond"/>
              <a:cs typeface="Garamond"/>
            </a:endParaRPr>
          </a:p>
        </p:txBody>
      </p:sp>
      <p:sp>
        <p:nvSpPr>
          <p:cNvPr id="3" name="Content Placeholder 2"/>
          <p:cNvSpPr>
            <a:spLocks noGrp="1"/>
          </p:cNvSpPr>
          <p:nvPr>
            <p:ph idx="1"/>
          </p:nvPr>
        </p:nvSpPr>
        <p:spPr>
          <a:xfrm>
            <a:off x="457200" y="1117600"/>
            <a:ext cx="8343900" cy="5588000"/>
          </a:xfrm>
        </p:spPr>
        <p:txBody>
          <a:bodyPr>
            <a:normAutofit fontScale="55000" lnSpcReduction="20000"/>
          </a:bodyPr>
          <a:lstStyle/>
          <a:p>
            <a:pPr marL="0" indent="0">
              <a:buNone/>
            </a:pPr>
            <a:endParaRPr lang="en-US" dirty="0" smtClean="0">
              <a:latin typeface="Garamond"/>
              <a:cs typeface="Garamond"/>
            </a:endParaRPr>
          </a:p>
          <a:p>
            <a:r>
              <a:rPr lang="en-GB" sz="4400" dirty="0" smtClean="0">
                <a:latin typeface="Garamond"/>
                <a:cs typeface="Garamond"/>
              </a:rPr>
              <a:t>In 2002 </a:t>
            </a:r>
            <a:r>
              <a:rPr lang="en-GB" sz="4400" dirty="0">
                <a:latin typeface="Garamond"/>
                <a:cs typeface="Garamond"/>
              </a:rPr>
              <a:t>it was reported that in England </a:t>
            </a:r>
            <a:r>
              <a:rPr lang="en-US" sz="4400" dirty="0">
                <a:latin typeface="Garamond"/>
                <a:cs typeface="Garamond"/>
              </a:rPr>
              <a:t>72% of </a:t>
            </a:r>
            <a:r>
              <a:rPr lang="en-US" sz="4400" dirty="0" smtClean="0">
                <a:latin typeface="Garamond"/>
                <a:cs typeface="Garamond"/>
              </a:rPr>
              <a:t>males </a:t>
            </a:r>
            <a:r>
              <a:rPr lang="en-US" sz="4400" dirty="0">
                <a:latin typeface="Garamond"/>
                <a:cs typeface="Garamond"/>
              </a:rPr>
              <a:t>and 70% of </a:t>
            </a:r>
            <a:r>
              <a:rPr lang="en-US" sz="4400" dirty="0" smtClean="0">
                <a:latin typeface="Garamond"/>
                <a:cs typeface="Garamond"/>
              </a:rPr>
              <a:t>females </a:t>
            </a:r>
            <a:r>
              <a:rPr lang="en-US" sz="4400" dirty="0">
                <a:latin typeface="Garamond"/>
                <a:cs typeface="Garamond"/>
              </a:rPr>
              <a:t>sentenced </a:t>
            </a:r>
            <a:r>
              <a:rPr lang="en-US" sz="4400" dirty="0" smtClean="0">
                <a:latin typeface="Garamond"/>
                <a:cs typeface="Garamond"/>
              </a:rPr>
              <a:t>suffered </a:t>
            </a:r>
            <a:r>
              <a:rPr lang="en-US" sz="4400" dirty="0">
                <a:latin typeface="Garamond"/>
                <a:cs typeface="Garamond"/>
              </a:rPr>
              <a:t>from two or more mental disorders. </a:t>
            </a:r>
            <a:endParaRPr lang="en-US" sz="4400" dirty="0" smtClean="0">
              <a:latin typeface="Garamond"/>
              <a:cs typeface="Garamond"/>
            </a:endParaRPr>
          </a:p>
          <a:p>
            <a:endParaRPr lang="en-US" sz="4400" dirty="0" smtClean="0">
              <a:latin typeface="Garamond"/>
              <a:cs typeface="Garamond"/>
            </a:endParaRPr>
          </a:p>
          <a:p>
            <a:r>
              <a:rPr lang="en-GB" sz="4400" dirty="0" smtClean="0">
                <a:solidFill>
                  <a:srgbClr val="000000"/>
                </a:solidFill>
                <a:latin typeface="Garamond"/>
                <a:cs typeface="Garamond"/>
              </a:rPr>
              <a:t>In </a:t>
            </a:r>
            <a:r>
              <a:rPr lang="en-GB" sz="4400" dirty="0">
                <a:solidFill>
                  <a:srgbClr val="000000"/>
                </a:solidFill>
                <a:latin typeface="Garamond"/>
                <a:cs typeface="Garamond"/>
              </a:rPr>
              <a:t>2013 7.6% of remand prisoners in Ireland had </a:t>
            </a:r>
            <a:r>
              <a:rPr lang="en-GB" sz="4400" dirty="0" smtClean="0">
                <a:solidFill>
                  <a:srgbClr val="000000"/>
                </a:solidFill>
                <a:latin typeface="Garamond"/>
                <a:cs typeface="Garamond"/>
              </a:rPr>
              <a:t>a psychotic </a:t>
            </a:r>
            <a:r>
              <a:rPr lang="en-GB" sz="4400" dirty="0">
                <a:solidFill>
                  <a:srgbClr val="000000"/>
                </a:solidFill>
                <a:latin typeface="Garamond"/>
                <a:cs typeface="Garamond"/>
              </a:rPr>
              <a:t>illness – ten </a:t>
            </a:r>
            <a:r>
              <a:rPr lang="en-GB" sz="4400" dirty="0" smtClean="0">
                <a:solidFill>
                  <a:srgbClr val="000000"/>
                </a:solidFill>
                <a:latin typeface="Garamond"/>
                <a:cs typeface="Garamond"/>
              </a:rPr>
              <a:t>	times </a:t>
            </a:r>
            <a:r>
              <a:rPr lang="en-GB" sz="4400" dirty="0">
                <a:solidFill>
                  <a:srgbClr val="000000"/>
                </a:solidFill>
                <a:latin typeface="Garamond"/>
                <a:cs typeface="Garamond"/>
              </a:rPr>
              <a:t>the rate in the </a:t>
            </a:r>
            <a:r>
              <a:rPr lang="en-GB" sz="4400" dirty="0" smtClean="0">
                <a:solidFill>
                  <a:srgbClr val="000000"/>
                </a:solidFill>
                <a:latin typeface="Garamond"/>
                <a:cs typeface="Garamond"/>
              </a:rPr>
              <a:t>community</a:t>
            </a:r>
          </a:p>
          <a:p>
            <a:pPr marL="0" indent="0">
              <a:buNone/>
            </a:pPr>
            <a:endParaRPr lang="en-US" sz="4400" dirty="0" smtClean="0">
              <a:latin typeface="Garamond"/>
              <a:cs typeface="Garamond"/>
            </a:endParaRPr>
          </a:p>
          <a:p>
            <a:r>
              <a:rPr lang="en-GB" sz="4400" dirty="0" smtClean="0">
                <a:latin typeface="Garamond"/>
                <a:cs typeface="Garamond"/>
              </a:rPr>
              <a:t>In 1851 </a:t>
            </a:r>
            <a:r>
              <a:rPr lang="en-GB" sz="4400" dirty="0">
                <a:latin typeface="Garamond"/>
                <a:cs typeface="Garamond"/>
              </a:rPr>
              <a:t>psychiatrist Dr Forbes Winslow concluded that almost </a:t>
            </a:r>
            <a:r>
              <a:rPr lang="en-GB" sz="4400" dirty="0" smtClean="0">
                <a:latin typeface="Garamond"/>
                <a:cs typeface="Garamond"/>
              </a:rPr>
              <a:t>1.4</a:t>
            </a:r>
            <a:r>
              <a:rPr lang="en-GB" sz="4400" dirty="0">
                <a:latin typeface="Garamond"/>
                <a:cs typeface="Garamond"/>
              </a:rPr>
              <a:t>% of </a:t>
            </a:r>
            <a:r>
              <a:rPr lang="en-GB" sz="4400" dirty="0" err="1">
                <a:latin typeface="Garamond"/>
                <a:cs typeface="Garamond"/>
              </a:rPr>
              <a:t>Pentonville’s</a:t>
            </a:r>
            <a:r>
              <a:rPr lang="en-GB" sz="4400" dirty="0">
                <a:latin typeface="Garamond"/>
                <a:cs typeface="Garamond"/>
              </a:rPr>
              <a:t> prisoners were suffering from mental </a:t>
            </a:r>
            <a:r>
              <a:rPr lang="en-GB" sz="4400" dirty="0" smtClean="0">
                <a:latin typeface="Garamond"/>
                <a:cs typeface="Garamond"/>
              </a:rPr>
              <a:t>disorders, compared with a rate of insanity in the general population of around 0.25%. This was likely to be </a:t>
            </a:r>
            <a:r>
              <a:rPr lang="en-GB" sz="4400" smtClean="0">
                <a:latin typeface="Garamond"/>
                <a:cs typeface="Garamond"/>
              </a:rPr>
              <a:t>an underestimate.</a:t>
            </a:r>
            <a:endParaRPr lang="en-GB" sz="4400" dirty="0" smtClean="0">
              <a:latin typeface="Garamond"/>
              <a:cs typeface="Garamond"/>
            </a:endParaRPr>
          </a:p>
          <a:p>
            <a:pPr marL="0" indent="0">
              <a:buNone/>
            </a:pPr>
            <a:endParaRPr lang="en-GB" sz="4400" dirty="0" smtClean="0">
              <a:latin typeface="Garamond"/>
              <a:cs typeface="Garamond"/>
            </a:endParaRPr>
          </a:p>
          <a:p>
            <a:r>
              <a:rPr lang="en-GB" sz="4400" dirty="0" smtClean="0">
                <a:latin typeface="Garamond"/>
                <a:cs typeface="Garamond"/>
              </a:rPr>
              <a:t>In 1861, the mortality rate among ‘lunatic’ prisoners in Irish prisons was reported to be 13% - it was under 1% among all other prisoners.</a:t>
            </a:r>
          </a:p>
          <a:p>
            <a:endParaRPr lang="en-GB" dirty="0" smtClean="0"/>
          </a:p>
          <a:p>
            <a:endParaRPr lang="en-US" dirty="0"/>
          </a:p>
        </p:txBody>
      </p:sp>
    </p:spTree>
    <p:extLst>
      <p:ext uri="{BB962C8B-B14F-4D97-AF65-F5344CB8AC3E}">
        <p14:creationId xmlns:p14="http://schemas.microsoft.com/office/powerpoint/2010/main" val="121613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4862"/>
          </a:xfrm>
        </p:spPr>
        <p:txBody>
          <a:bodyPr>
            <a:normAutofit/>
          </a:bodyPr>
          <a:lstStyle/>
          <a:p>
            <a:r>
              <a:rPr lang="en-GB" sz="3600" b="1" dirty="0">
                <a:latin typeface="Garamond"/>
                <a:cs typeface="Garamond"/>
              </a:rPr>
              <a:t>Purpose of the workshop </a:t>
            </a:r>
            <a:endParaRPr lang="en-US" sz="3600" b="1" dirty="0">
              <a:latin typeface="Garamond"/>
              <a:cs typeface="Garamond"/>
            </a:endParaRPr>
          </a:p>
        </p:txBody>
      </p:sp>
      <p:sp>
        <p:nvSpPr>
          <p:cNvPr id="3" name="Content Placeholder 2"/>
          <p:cNvSpPr>
            <a:spLocks noGrp="1"/>
          </p:cNvSpPr>
          <p:nvPr>
            <p:ph idx="1"/>
          </p:nvPr>
        </p:nvSpPr>
        <p:spPr>
          <a:xfrm>
            <a:off x="457200" y="1206500"/>
            <a:ext cx="8229600" cy="5207000"/>
          </a:xfrm>
        </p:spPr>
        <p:txBody>
          <a:bodyPr>
            <a:normAutofit fontScale="85000" lnSpcReduction="20000"/>
          </a:bodyPr>
          <a:lstStyle/>
          <a:p>
            <a:pPr lvl="0"/>
            <a:r>
              <a:rPr lang="en-GB" dirty="0">
                <a:latin typeface="Garamond"/>
                <a:cs typeface="Garamond"/>
              </a:rPr>
              <a:t>We seek to link the historical past with the present, to question whether a comparative approach is helpful in highlighting parallels and differences, and examine the ways in which historical research might inform, enhance and shape discussions on prison mental health today</a:t>
            </a:r>
            <a:r>
              <a:rPr lang="en-GB" dirty="0" smtClean="0">
                <a:latin typeface="Garamond"/>
                <a:cs typeface="Garamond"/>
              </a:rPr>
              <a:t>.</a:t>
            </a:r>
          </a:p>
          <a:p>
            <a:pPr marL="0" lvl="0" indent="0">
              <a:buNone/>
            </a:pPr>
            <a:endParaRPr lang="en-GB" dirty="0" smtClean="0">
              <a:latin typeface="Garamond"/>
              <a:cs typeface="Garamond"/>
            </a:endParaRPr>
          </a:p>
          <a:p>
            <a:pPr lvl="0"/>
            <a:r>
              <a:rPr lang="en-GB" dirty="0" smtClean="0">
                <a:solidFill>
                  <a:srgbClr val="000000"/>
                </a:solidFill>
                <a:latin typeface="Garamond"/>
                <a:cs typeface="Garamond"/>
              </a:rPr>
              <a:t>We are interested in exploring continuities and breaks in issues and practices, recurring and persistent challenges, and pressure points and responses to them.</a:t>
            </a:r>
          </a:p>
          <a:p>
            <a:pPr marL="0" lvl="0" indent="0">
              <a:buNone/>
            </a:pPr>
            <a:endParaRPr lang="en-IE" dirty="0">
              <a:solidFill>
                <a:srgbClr val="FF0000"/>
              </a:solidFill>
              <a:latin typeface="Garamond"/>
              <a:cs typeface="Garamond"/>
            </a:endParaRPr>
          </a:p>
          <a:p>
            <a:pPr lvl="0"/>
            <a:r>
              <a:rPr lang="en-GB" dirty="0">
                <a:latin typeface="Garamond"/>
                <a:cs typeface="Garamond"/>
              </a:rPr>
              <a:t>We also ask how current debates and key issues regarding mental health in the prison system might prompt, shape and inform our historical inquiries and questions</a:t>
            </a:r>
            <a:r>
              <a:rPr lang="en-GB" dirty="0" smtClean="0">
                <a:latin typeface="Garamond"/>
                <a:cs typeface="Garamond"/>
              </a:rPr>
              <a:t>.</a:t>
            </a:r>
            <a:r>
              <a:rPr lang="en-GB" dirty="0" smtClean="0">
                <a:solidFill>
                  <a:srgbClr val="FF0000"/>
                </a:solidFill>
                <a:latin typeface="Garamond"/>
                <a:cs typeface="Garamond"/>
              </a:rPr>
              <a:t> </a:t>
            </a:r>
            <a:endParaRPr lang="en-US" dirty="0">
              <a:latin typeface="Garamond"/>
              <a:cs typeface="Garamond"/>
            </a:endParaRPr>
          </a:p>
        </p:txBody>
      </p:sp>
    </p:spTree>
    <p:extLst>
      <p:ext uri="{BB962C8B-B14F-4D97-AF65-F5344CB8AC3E}">
        <p14:creationId xmlns:p14="http://schemas.microsoft.com/office/powerpoint/2010/main" val="1456616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947"/>
            <a:ext cx="8042031" cy="926976"/>
          </a:xfrm>
        </p:spPr>
        <p:txBody>
          <a:bodyPr>
            <a:normAutofit/>
          </a:bodyPr>
          <a:lstStyle/>
          <a:p>
            <a:r>
              <a:rPr lang="en-GB" sz="3600" b="1" dirty="0">
                <a:latin typeface="Garamond"/>
                <a:cs typeface="Garamond"/>
              </a:rPr>
              <a:t>C</a:t>
            </a:r>
            <a:r>
              <a:rPr lang="en-GB" sz="3600" b="1" dirty="0" smtClean="0">
                <a:latin typeface="Garamond"/>
                <a:cs typeface="Garamond"/>
              </a:rPr>
              <a:t>an history speak </a:t>
            </a:r>
            <a:r>
              <a:rPr lang="en-GB" sz="3600" b="1" dirty="0">
                <a:latin typeface="Garamond"/>
                <a:cs typeface="Garamond"/>
              </a:rPr>
              <a:t>to </a:t>
            </a:r>
            <a:r>
              <a:rPr lang="en-GB" sz="3600" b="1" dirty="0" smtClean="0">
                <a:latin typeface="Garamond"/>
                <a:cs typeface="Garamond"/>
              </a:rPr>
              <a:t>policy? </a:t>
            </a:r>
            <a:endParaRPr lang="en-US" sz="3600" b="1" dirty="0">
              <a:latin typeface="Garamond"/>
              <a:cs typeface="Garamond"/>
            </a:endParaRPr>
          </a:p>
        </p:txBody>
      </p:sp>
      <p:sp>
        <p:nvSpPr>
          <p:cNvPr id="3" name="Content Placeholder 2"/>
          <p:cNvSpPr>
            <a:spLocks noGrp="1"/>
          </p:cNvSpPr>
          <p:nvPr>
            <p:ph idx="1"/>
          </p:nvPr>
        </p:nvSpPr>
        <p:spPr>
          <a:xfrm>
            <a:off x="312615" y="787400"/>
            <a:ext cx="8374185" cy="5933831"/>
          </a:xfrm>
        </p:spPr>
        <p:txBody>
          <a:bodyPr>
            <a:noAutofit/>
          </a:bodyPr>
          <a:lstStyle/>
          <a:p>
            <a:r>
              <a:rPr lang="en-GB" sz="2400" dirty="0" err="1">
                <a:latin typeface="Garamond"/>
                <a:cs typeface="Garamond"/>
              </a:rPr>
              <a:t>History&amp;</a:t>
            </a:r>
            <a:r>
              <a:rPr lang="en-GB" sz="2400" dirty="0" err="1" smtClean="0">
                <a:latin typeface="Garamond"/>
                <a:cs typeface="Garamond"/>
              </a:rPr>
              <a:t>Policy</a:t>
            </a:r>
            <a:r>
              <a:rPr lang="en-GB" sz="2400" dirty="0" smtClean="0">
                <a:latin typeface="Garamond"/>
                <a:cs typeface="Garamond"/>
              </a:rPr>
              <a:t>: ‘is inspired by the belief that history can and should improve public policy making, helping to avoid reinventing the wheel and repeating past mistakes’.</a:t>
            </a:r>
          </a:p>
          <a:p>
            <a:pPr marL="0" indent="0">
              <a:buNone/>
            </a:pPr>
            <a:endParaRPr lang="en-GB" sz="2400" dirty="0" smtClean="0">
              <a:latin typeface="Garamond"/>
              <a:cs typeface="Garamond"/>
            </a:endParaRPr>
          </a:p>
          <a:p>
            <a:r>
              <a:rPr lang="en-GB" sz="2400" dirty="0" smtClean="0">
                <a:latin typeface="Garamond"/>
                <a:cs typeface="Garamond"/>
              </a:rPr>
              <a:t>‘Knowledge of the past can provide essential background information’; ‘help those grappling with policy issues understand the context in which previous decisions were made and</a:t>
            </a:r>
            <a:r>
              <a:rPr lang="is-IS" sz="2400" dirty="0" smtClean="0">
                <a:latin typeface="Garamond"/>
                <a:cs typeface="Garamond"/>
              </a:rPr>
              <a:t>… </a:t>
            </a:r>
            <a:r>
              <a:rPr lang="en-GB" sz="2400" dirty="0" smtClean="0">
                <a:latin typeface="Garamond"/>
                <a:cs typeface="Garamond"/>
              </a:rPr>
              <a:t>evaluate a range of policy options’. </a:t>
            </a:r>
          </a:p>
          <a:p>
            <a:pPr marL="0" indent="0">
              <a:buNone/>
            </a:pPr>
            <a:endParaRPr lang="en-GB" sz="2400" dirty="0" smtClean="0">
              <a:latin typeface="Garamond"/>
              <a:cs typeface="Garamond"/>
            </a:endParaRPr>
          </a:p>
          <a:p>
            <a:pPr lvl="0"/>
            <a:r>
              <a:rPr lang="en-GB" sz="2400" b="1" dirty="0" smtClean="0">
                <a:latin typeface="Garamond"/>
                <a:cs typeface="Garamond"/>
              </a:rPr>
              <a:t>We</a:t>
            </a:r>
            <a:r>
              <a:rPr lang="en-GB" sz="2400" dirty="0" smtClean="0">
                <a:latin typeface="Garamond"/>
                <a:cs typeface="Garamond"/>
              </a:rPr>
              <a:t> conceive of it as a two</a:t>
            </a:r>
            <a:r>
              <a:rPr lang="en-GB" sz="2400" dirty="0">
                <a:latin typeface="Garamond"/>
                <a:cs typeface="Garamond"/>
              </a:rPr>
              <a:t>-way </a:t>
            </a:r>
            <a:r>
              <a:rPr lang="en-GB" sz="2400" dirty="0" smtClean="0">
                <a:latin typeface="Garamond"/>
                <a:cs typeface="Garamond"/>
              </a:rPr>
              <a:t>collaboration: current complex policy issues may have parallels or antecedents in history that historians should be alert to when pursuing research. </a:t>
            </a:r>
            <a:r>
              <a:rPr lang="en-GB" sz="2400" dirty="0">
                <a:latin typeface="Garamond"/>
                <a:cs typeface="Garamond"/>
              </a:rPr>
              <a:t>W</a:t>
            </a:r>
            <a:r>
              <a:rPr lang="en-GB" sz="2400" dirty="0" smtClean="0">
                <a:latin typeface="Garamond"/>
                <a:cs typeface="Garamond"/>
              </a:rPr>
              <a:t>hile not necessarily dictating historians’ research agendas, such issues can help shape our questions and act as a springboard for our historical inquiries. </a:t>
            </a:r>
            <a:endParaRPr lang="en-IE" sz="2400" dirty="0" smtClean="0">
              <a:latin typeface="Garamond"/>
              <a:cs typeface="Garamond"/>
            </a:endParaRPr>
          </a:p>
          <a:p>
            <a:endParaRPr lang="en-US" sz="2400" dirty="0">
              <a:latin typeface="Garamond"/>
              <a:cs typeface="Garamond"/>
            </a:endParaRPr>
          </a:p>
        </p:txBody>
      </p:sp>
    </p:spTree>
    <p:extLst>
      <p:ext uri="{BB962C8B-B14F-4D97-AF65-F5344CB8AC3E}">
        <p14:creationId xmlns:p14="http://schemas.microsoft.com/office/powerpoint/2010/main" val="1885555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
            <a:ext cx="8229600" cy="800100"/>
          </a:xfrm>
        </p:spPr>
        <p:txBody>
          <a:bodyPr>
            <a:normAutofit/>
          </a:bodyPr>
          <a:lstStyle/>
          <a:p>
            <a:r>
              <a:rPr lang="en-GB" sz="3600" b="1" dirty="0" smtClean="0">
                <a:latin typeface="Garamond"/>
                <a:cs typeface="Garamond"/>
              </a:rPr>
              <a:t>1. Prison regimes and mental health</a:t>
            </a:r>
            <a:endParaRPr lang="en-US" sz="3600" b="1" dirty="0">
              <a:latin typeface="Garamond"/>
              <a:cs typeface="Garamond"/>
            </a:endParaRPr>
          </a:p>
        </p:txBody>
      </p:sp>
      <p:sp>
        <p:nvSpPr>
          <p:cNvPr id="3" name="Content Placeholder 2"/>
          <p:cNvSpPr>
            <a:spLocks noGrp="1"/>
          </p:cNvSpPr>
          <p:nvPr>
            <p:ph idx="1"/>
          </p:nvPr>
        </p:nvSpPr>
        <p:spPr>
          <a:xfrm>
            <a:off x="293077" y="990600"/>
            <a:ext cx="8596923" cy="5715000"/>
          </a:xfrm>
        </p:spPr>
        <p:txBody>
          <a:bodyPr>
            <a:noAutofit/>
          </a:bodyPr>
          <a:lstStyle/>
          <a:p>
            <a:pPr marL="0" indent="0">
              <a:buNone/>
            </a:pPr>
            <a:endParaRPr lang="en-GB" sz="2000" dirty="0" smtClean="0">
              <a:latin typeface="Garamond"/>
              <a:cs typeface="Garamond"/>
            </a:endParaRPr>
          </a:p>
          <a:p>
            <a:r>
              <a:rPr lang="en-GB" sz="2000" dirty="0" smtClean="0">
                <a:latin typeface="Garamond"/>
                <a:cs typeface="Garamond"/>
              </a:rPr>
              <a:t>‘</a:t>
            </a:r>
            <a:r>
              <a:rPr lang="en-GB" sz="2000" dirty="0">
                <a:latin typeface="Garamond"/>
                <a:cs typeface="Garamond"/>
              </a:rPr>
              <a:t>P</a:t>
            </a:r>
            <a:r>
              <a:rPr lang="en-GB" sz="2000" dirty="0" smtClean="0">
                <a:latin typeface="Garamond"/>
                <a:cs typeface="Garamond"/>
              </a:rPr>
              <a:t>rison appears to be a good greenhouse for developing mental </a:t>
            </a:r>
            <a:r>
              <a:rPr lang="en-GB" sz="2000" dirty="0">
                <a:latin typeface="Garamond"/>
                <a:cs typeface="Garamond"/>
              </a:rPr>
              <a:t>health problems</a:t>
            </a:r>
            <a:r>
              <a:rPr lang="en-GB" sz="2000" dirty="0" smtClean="0">
                <a:latin typeface="Garamond"/>
                <a:cs typeface="Garamond"/>
              </a:rPr>
              <a:t>’ </a:t>
            </a:r>
            <a:r>
              <a:rPr lang="en-GB" sz="2000" dirty="0">
                <a:latin typeface="Garamond"/>
                <a:cs typeface="Garamond"/>
              </a:rPr>
              <a:t>Parliamentary Committee on Human Rights (2004</a:t>
            </a:r>
            <a:r>
              <a:rPr lang="en-GB" sz="2000" dirty="0" smtClean="0">
                <a:latin typeface="Garamond"/>
                <a:cs typeface="Garamond"/>
              </a:rPr>
              <a:t>).</a:t>
            </a:r>
          </a:p>
          <a:p>
            <a:pPr marL="0" indent="0">
              <a:buNone/>
            </a:pPr>
            <a:endParaRPr lang="en-GB" sz="2000" dirty="0" smtClean="0">
              <a:latin typeface="Garamond"/>
              <a:cs typeface="Garamond"/>
            </a:endParaRPr>
          </a:p>
          <a:p>
            <a:r>
              <a:rPr lang="en-GB" sz="2000" dirty="0" smtClean="0">
                <a:solidFill>
                  <a:srgbClr val="000000"/>
                </a:solidFill>
                <a:latin typeface="Garamond"/>
                <a:cs typeface="Garamond"/>
              </a:rPr>
              <a:t>Dr Francis </a:t>
            </a:r>
            <a:r>
              <a:rPr lang="en-GB" sz="2000" dirty="0" err="1">
                <a:solidFill>
                  <a:srgbClr val="000000"/>
                </a:solidFill>
                <a:latin typeface="Garamond"/>
                <a:cs typeface="Garamond"/>
              </a:rPr>
              <a:t>Rynd</a:t>
            </a:r>
            <a:r>
              <a:rPr lang="en-GB" sz="2000" dirty="0">
                <a:solidFill>
                  <a:srgbClr val="000000"/>
                </a:solidFill>
                <a:latin typeface="Garamond"/>
                <a:cs typeface="Garamond"/>
              </a:rPr>
              <a:t>, surgeon to Smithfield Depot, </a:t>
            </a:r>
            <a:r>
              <a:rPr lang="en-GB" sz="2000" dirty="0" smtClean="0">
                <a:solidFill>
                  <a:srgbClr val="000000"/>
                </a:solidFill>
                <a:latin typeface="Garamond"/>
                <a:cs typeface="Garamond"/>
              </a:rPr>
              <a:t>Dublin and later medical officer at </a:t>
            </a:r>
            <a:r>
              <a:rPr lang="en-GB" sz="2000" dirty="0" err="1" smtClean="0">
                <a:solidFill>
                  <a:srgbClr val="000000"/>
                </a:solidFill>
                <a:latin typeface="Garamond"/>
                <a:cs typeface="Garamond"/>
              </a:rPr>
              <a:t>Mountjoy</a:t>
            </a:r>
            <a:r>
              <a:rPr lang="en-GB" sz="2000" dirty="0" smtClean="0">
                <a:solidFill>
                  <a:srgbClr val="000000"/>
                </a:solidFill>
                <a:latin typeface="Garamond"/>
                <a:cs typeface="Garamond"/>
              </a:rPr>
              <a:t> Prison observed in 1846</a:t>
            </a:r>
            <a:r>
              <a:rPr lang="en-GB" sz="2000" dirty="0" smtClean="0">
                <a:solidFill>
                  <a:srgbClr val="000000"/>
                </a:solidFill>
              </a:rPr>
              <a:t>: </a:t>
            </a:r>
          </a:p>
          <a:p>
            <a:pPr marL="0" indent="0">
              <a:buNone/>
            </a:pPr>
            <a:r>
              <a:rPr lang="en-GB" sz="2000" dirty="0">
                <a:solidFill>
                  <a:srgbClr val="000000"/>
                </a:solidFill>
                <a:latin typeface="Garamond"/>
                <a:cs typeface="Garamond"/>
              </a:rPr>
              <a:t>	</a:t>
            </a:r>
            <a:r>
              <a:rPr lang="en-GB" sz="2000" dirty="0" smtClean="0">
                <a:solidFill>
                  <a:srgbClr val="000000"/>
                </a:solidFill>
                <a:latin typeface="Garamond"/>
                <a:cs typeface="Garamond"/>
              </a:rPr>
              <a:t>‘It </a:t>
            </a:r>
            <a:r>
              <a:rPr lang="en-GB" sz="2000" dirty="0">
                <a:solidFill>
                  <a:srgbClr val="000000"/>
                </a:solidFill>
                <a:latin typeface="Garamond"/>
                <a:cs typeface="Garamond"/>
              </a:rPr>
              <a:t>must be remembered that in these small cells men will be located for at least </a:t>
            </a:r>
            <a:r>
              <a:rPr lang="en-GB" sz="2000" dirty="0" smtClean="0">
                <a:solidFill>
                  <a:srgbClr val="000000"/>
                </a:solidFill>
                <a:latin typeface="Garamond"/>
                <a:cs typeface="Garamond"/>
              </a:rPr>
              <a:t>	14 </a:t>
            </a:r>
            <a:r>
              <a:rPr lang="en-GB" sz="2000" dirty="0">
                <a:solidFill>
                  <a:srgbClr val="000000"/>
                </a:solidFill>
                <a:latin typeface="Garamond"/>
                <a:cs typeface="Garamond"/>
              </a:rPr>
              <a:t>hours out of the 24 from 3 o clock in the day to 7 o clock next morning for </a:t>
            </a:r>
            <a:r>
              <a:rPr lang="en-GB" sz="2000" dirty="0" smtClean="0">
                <a:solidFill>
                  <a:srgbClr val="000000"/>
                </a:solidFill>
                <a:latin typeface="Garamond"/>
                <a:cs typeface="Garamond"/>
              </a:rPr>
              <a:t>	four </a:t>
            </a:r>
            <a:r>
              <a:rPr lang="en-GB" sz="2000" dirty="0">
                <a:solidFill>
                  <a:srgbClr val="000000"/>
                </a:solidFill>
                <a:latin typeface="Garamond"/>
                <a:cs typeface="Garamond"/>
              </a:rPr>
              <a:t>Months in the year that too at a season when the miasma of Fever is most </a:t>
            </a:r>
            <a:r>
              <a:rPr lang="en-GB" sz="2000" dirty="0" smtClean="0">
                <a:solidFill>
                  <a:srgbClr val="000000"/>
                </a:solidFill>
                <a:latin typeface="Garamond"/>
                <a:cs typeface="Garamond"/>
              </a:rPr>
              <a:t>	prevalent </a:t>
            </a:r>
            <a:r>
              <a:rPr lang="en-GB" sz="2000" dirty="0">
                <a:solidFill>
                  <a:srgbClr val="000000"/>
                </a:solidFill>
                <a:latin typeface="Garamond"/>
                <a:cs typeface="Garamond"/>
              </a:rPr>
              <a:t>in this </a:t>
            </a:r>
            <a:r>
              <a:rPr lang="en-GB" sz="2000" dirty="0" smtClean="0">
                <a:solidFill>
                  <a:srgbClr val="000000"/>
                </a:solidFill>
                <a:latin typeface="Garamond"/>
                <a:cs typeface="Garamond"/>
              </a:rPr>
              <a:t>country</a:t>
            </a:r>
            <a:r>
              <a:rPr lang="is-IS" sz="2000" dirty="0" smtClean="0">
                <a:solidFill>
                  <a:srgbClr val="000000"/>
                </a:solidFill>
                <a:latin typeface="Garamond"/>
                <a:cs typeface="Garamond"/>
              </a:rPr>
              <a:t>…</a:t>
            </a:r>
            <a:r>
              <a:rPr lang="en-GB" sz="2000" dirty="0" smtClean="0">
                <a:solidFill>
                  <a:srgbClr val="000000"/>
                </a:solidFill>
                <a:latin typeface="Garamond"/>
                <a:cs typeface="Garamond"/>
              </a:rPr>
              <a:t>. </a:t>
            </a:r>
            <a:r>
              <a:rPr lang="en-GB" sz="2000" dirty="0">
                <a:solidFill>
                  <a:srgbClr val="000000"/>
                </a:solidFill>
                <a:latin typeface="Garamond"/>
                <a:cs typeface="Garamond"/>
              </a:rPr>
              <a:t>Men who from low Moral </a:t>
            </a:r>
            <a:r>
              <a:rPr lang="en-GB" sz="2000" dirty="0" smtClean="0">
                <a:solidFill>
                  <a:srgbClr val="000000"/>
                </a:solidFill>
                <a:latin typeface="Garamond"/>
                <a:cs typeface="Garamond"/>
              </a:rPr>
              <a:t>principles</a:t>
            </a:r>
            <a:r>
              <a:rPr lang="en-GB" sz="2000" dirty="0">
                <a:solidFill>
                  <a:srgbClr val="000000"/>
                </a:solidFill>
                <a:latin typeface="Garamond"/>
                <a:cs typeface="Garamond"/>
              </a:rPr>
              <a:t>, confinement, </a:t>
            </a:r>
            <a:r>
              <a:rPr lang="en-GB" sz="2000" dirty="0" smtClean="0">
                <a:solidFill>
                  <a:srgbClr val="000000"/>
                </a:solidFill>
                <a:latin typeface="Garamond"/>
                <a:cs typeface="Garamond"/>
              </a:rPr>
              <a:t>	fear </a:t>
            </a:r>
            <a:r>
              <a:rPr lang="en-GB" sz="2000" dirty="0">
                <a:solidFill>
                  <a:srgbClr val="000000"/>
                </a:solidFill>
                <a:latin typeface="Garamond"/>
                <a:cs typeface="Garamond"/>
              </a:rPr>
              <a:t>of Punishment, Grief at their separation from </a:t>
            </a:r>
            <a:r>
              <a:rPr lang="en-GB" sz="2000" dirty="0" smtClean="0">
                <a:solidFill>
                  <a:srgbClr val="000000"/>
                </a:solidFill>
                <a:latin typeface="Garamond"/>
                <a:cs typeface="Garamond"/>
              </a:rPr>
              <a:t>family </a:t>
            </a:r>
            <a:r>
              <a:rPr lang="en-GB" sz="2000" dirty="0">
                <a:solidFill>
                  <a:srgbClr val="000000"/>
                </a:solidFill>
                <a:latin typeface="Garamond"/>
                <a:cs typeface="Garamond"/>
              </a:rPr>
              <a:t>&amp; friends, and </a:t>
            </a:r>
            <a:r>
              <a:rPr lang="en-GB" sz="2000" dirty="0" smtClean="0">
                <a:solidFill>
                  <a:srgbClr val="000000"/>
                </a:solidFill>
                <a:latin typeface="Garamond"/>
                <a:cs typeface="Garamond"/>
              </a:rPr>
              <a:t>	perhaps </a:t>
            </a:r>
            <a:r>
              <a:rPr lang="en-GB" sz="2000" dirty="0">
                <a:solidFill>
                  <a:srgbClr val="000000"/>
                </a:solidFill>
                <a:latin typeface="Garamond"/>
                <a:cs typeface="Garamond"/>
              </a:rPr>
              <a:t>from remorse from crimes, have lost vigour and </a:t>
            </a:r>
            <a:r>
              <a:rPr lang="en-GB" sz="2000" dirty="0" smtClean="0">
                <a:solidFill>
                  <a:srgbClr val="000000"/>
                </a:solidFill>
                <a:latin typeface="Garamond"/>
                <a:cs typeface="Garamond"/>
              </a:rPr>
              <a:t>elasticity </a:t>
            </a:r>
            <a:r>
              <a:rPr lang="en-GB" sz="2000" dirty="0">
                <a:solidFill>
                  <a:srgbClr val="000000"/>
                </a:solidFill>
                <a:latin typeface="Garamond"/>
                <a:cs typeface="Garamond"/>
              </a:rPr>
              <a:t>of life so </a:t>
            </a:r>
            <a:r>
              <a:rPr lang="en-GB" sz="2000" dirty="0" smtClean="0">
                <a:solidFill>
                  <a:srgbClr val="000000"/>
                </a:solidFill>
                <a:latin typeface="Garamond"/>
                <a:cs typeface="Garamond"/>
              </a:rPr>
              <a:t>	protective </a:t>
            </a:r>
            <a:r>
              <a:rPr lang="en-GB" sz="2000" dirty="0">
                <a:solidFill>
                  <a:srgbClr val="000000"/>
                </a:solidFill>
                <a:latin typeface="Garamond"/>
                <a:cs typeface="Garamond"/>
              </a:rPr>
              <a:t>of sound health, and sunk into the torpid </a:t>
            </a:r>
            <a:r>
              <a:rPr lang="en-GB" sz="2000" dirty="0" smtClean="0">
                <a:solidFill>
                  <a:srgbClr val="000000"/>
                </a:solidFill>
                <a:latin typeface="Garamond"/>
                <a:cs typeface="Garamond"/>
              </a:rPr>
              <a:t>depression </a:t>
            </a:r>
            <a:r>
              <a:rPr lang="en-GB" sz="2000" dirty="0">
                <a:solidFill>
                  <a:srgbClr val="000000"/>
                </a:solidFill>
                <a:latin typeface="Garamond"/>
                <a:cs typeface="Garamond"/>
              </a:rPr>
              <a:t>of mind and </a:t>
            </a:r>
            <a:r>
              <a:rPr lang="en-GB" sz="2000" dirty="0" smtClean="0">
                <a:solidFill>
                  <a:srgbClr val="000000"/>
                </a:solidFill>
                <a:latin typeface="Garamond"/>
                <a:cs typeface="Garamond"/>
              </a:rPr>
              <a:t>	body</a:t>
            </a:r>
            <a:r>
              <a:rPr lang="en-GB" sz="2000" dirty="0">
                <a:solidFill>
                  <a:srgbClr val="000000"/>
                </a:solidFill>
                <a:latin typeface="Garamond"/>
                <a:cs typeface="Garamond"/>
              </a:rPr>
              <a:t>.</a:t>
            </a:r>
            <a:r>
              <a:rPr lang="en-GB" sz="2000" dirty="0" smtClean="0">
                <a:solidFill>
                  <a:srgbClr val="000000"/>
                </a:solidFill>
                <a:latin typeface="Garamond"/>
                <a:cs typeface="Garamond"/>
              </a:rPr>
              <a:t>’ </a:t>
            </a:r>
          </a:p>
          <a:p>
            <a:pPr marL="0" indent="0">
              <a:buNone/>
            </a:pPr>
            <a:r>
              <a:rPr lang="en-GB" sz="2000" dirty="0">
                <a:solidFill>
                  <a:srgbClr val="000000"/>
                </a:solidFill>
                <a:latin typeface="Garamond"/>
                <a:cs typeface="Garamond"/>
              </a:rPr>
              <a:t>	</a:t>
            </a:r>
            <a:r>
              <a:rPr lang="en-GB" sz="2000" dirty="0" smtClean="0">
                <a:solidFill>
                  <a:srgbClr val="000000"/>
                </a:solidFill>
                <a:latin typeface="Garamond"/>
                <a:cs typeface="Garamond"/>
              </a:rPr>
              <a:t>(NAI, </a:t>
            </a:r>
            <a:r>
              <a:rPr lang="en-GB" sz="2000" dirty="0">
                <a:solidFill>
                  <a:srgbClr val="000000"/>
                </a:solidFill>
                <a:latin typeface="Garamond"/>
                <a:cs typeface="Garamond"/>
              </a:rPr>
              <a:t>Convict Prisons Minute Book </a:t>
            </a:r>
            <a:r>
              <a:rPr lang="en-GB" sz="2000" dirty="0" smtClean="0">
                <a:solidFill>
                  <a:srgbClr val="000000"/>
                </a:solidFill>
                <a:latin typeface="Garamond"/>
                <a:cs typeface="Garamond"/>
              </a:rPr>
              <a:t>1846–48</a:t>
            </a:r>
            <a:r>
              <a:rPr lang="en-GB" sz="2000" dirty="0">
                <a:solidFill>
                  <a:srgbClr val="000000"/>
                </a:solidFill>
                <a:latin typeface="Garamond"/>
                <a:cs typeface="Garamond"/>
              </a:rPr>
              <a:t>, </a:t>
            </a:r>
            <a:r>
              <a:rPr lang="en-GB" sz="2000" dirty="0" smtClean="0">
                <a:solidFill>
                  <a:srgbClr val="000000"/>
                </a:solidFill>
                <a:latin typeface="Garamond"/>
                <a:cs typeface="Garamond"/>
              </a:rPr>
              <a:t>GPO 1846/39)</a:t>
            </a:r>
          </a:p>
          <a:p>
            <a:pPr marL="0" indent="0">
              <a:buNone/>
            </a:pPr>
            <a:endParaRPr lang="en-GB" sz="1800" dirty="0" smtClean="0">
              <a:latin typeface="Garamond"/>
              <a:cs typeface="Garamond"/>
            </a:endParaRPr>
          </a:p>
        </p:txBody>
      </p:sp>
    </p:spTree>
    <p:extLst>
      <p:ext uri="{BB962C8B-B14F-4D97-AF65-F5344CB8AC3E}">
        <p14:creationId xmlns:p14="http://schemas.microsoft.com/office/powerpoint/2010/main" val="2383648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4362"/>
          </a:xfrm>
        </p:spPr>
        <p:txBody>
          <a:bodyPr>
            <a:normAutofit fontScale="90000"/>
          </a:bodyPr>
          <a:lstStyle/>
          <a:p>
            <a:r>
              <a:rPr lang="en-GB" sz="3600" b="1" dirty="0">
                <a:latin typeface="Garamond"/>
                <a:cs typeface="Garamond"/>
              </a:rPr>
              <a:t>Prison regimes and mental </a:t>
            </a:r>
            <a:r>
              <a:rPr lang="en-GB" sz="3600" b="1" dirty="0" smtClean="0">
                <a:latin typeface="Garamond"/>
                <a:cs typeface="Garamond"/>
              </a:rPr>
              <a:t>health (</a:t>
            </a:r>
            <a:r>
              <a:rPr lang="en-GB" sz="3600" b="1" dirty="0" err="1" smtClean="0">
                <a:latin typeface="Garamond"/>
                <a:cs typeface="Garamond"/>
              </a:rPr>
              <a:t>ctd</a:t>
            </a:r>
            <a:r>
              <a:rPr lang="en-GB" sz="3600" b="1" dirty="0" smtClean="0">
                <a:latin typeface="Garamond"/>
                <a:cs typeface="Garamond"/>
              </a:rPr>
              <a:t>.)</a:t>
            </a:r>
            <a:endParaRPr lang="en-US" sz="3600" dirty="0"/>
          </a:p>
        </p:txBody>
      </p:sp>
      <p:sp>
        <p:nvSpPr>
          <p:cNvPr id="3" name="Content Placeholder 2"/>
          <p:cNvSpPr>
            <a:spLocks noGrp="1"/>
          </p:cNvSpPr>
          <p:nvPr>
            <p:ph idx="1"/>
          </p:nvPr>
        </p:nvSpPr>
        <p:spPr>
          <a:xfrm>
            <a:off x="457200" y="889000"/>
            <a:ext cx="8229600" cy="5854700"/>
          </a:xfrm>
        </p:spPr>
        <p:txBody>
          <a:bodyPr>
            <a:noAutofit/>
          </a:bodyPr>
          <a:lstStyle/>
          <a:p>
            <a:pPr marL="0" indent="0">
              <a:buNone/>
            </a:pPr>
            <a:endParaRPr lang="en-GB" sz="1600" dirty="0" smtClean="0">
              <a:solidFill>
                <a:srgbClr val="3366FF"/>
              </a:solidFill>
              <a:latin typeface="Garamond"/>
              <a:cs typeface="Garamond"/>
            </a:endParaRPr>
          </a:p>
          <a:p>
            <a:pPr marL="0" indent="0">
              <a:buNone/>
            </a:pPr>
            <a:r>
              <a:rPr lang="en-GB" sz="2000" dirty="0" smtClean="0">
                <a:latin typeface="Garamond"/>
                <a:cs typeface="Garamond"/>
              </a:rPr>
              <a:t>Sir Joshua </a:t>
            </a:r>
            <a:r>
              <a:rPr lang="en-GB" sz="2000" dirty="0" err="1" smtClean="0">
                <a:latin typeface="Garamond"/>
                <a:cs typeface="Garamond"/>
              </a:rPr>
              <a:t>Jebb</a:t>
            </a:r>
            <a:r>
              <a:rPr lang="en-GB" sz="2000" dirty="0" smtClean="0">
                <a:latin typeface="Garamond"/>
                <a:cs typeface="Garamond"/>
              </a:rPr>
              <a:t>, Surveyor-General of Prisons, urged in a memo to </a:t>
            </a:r>
            <a:r>
              <a:rPr lang="en-GB" sz="2000" dirty="0" err="1" smtClean="0">
                <a:latin typeface="Garamond"/>
                <a:cs typeface="Garamond"/>
              </a:rPr>
              <a:t>Wakefeld</a:t>
            </a:r>
            <a:r>
              <a:rPr lang="en-GB" sz="2000" dirty="0" smtClean="0">
                <a:latin typeface="Garamond"/>
                <a:cs typeface="Garamond"/>
              </a:rPr>
              <a:t> Convict Department in Jan. 1849, that</a:t>
            </a:r>
          </a:p>
          <a:p>
            <a:pPr marL="0" indent="0">
              <a:buNone/>
            </a:pPr>
            <a:r>
              <a:rPr lang="en-GB" sz="2000" dirty="0" smtClean="0">
                <a:latin typeface="Garamond"/>
                <a:cs typeface="Garamond"/>
              </a:rPr>
              <a:t>‘The question of the amount of Diet to be given to men in separate confinement should not however be regarded merely as one of pounds shillings and pence: - the question is </a:t>
            </a:r>
            <a:r>
              <a:rPr lang="en-GB" sz="2000" u="sng" dirty="0" smtClean="0">
                <a:latin typeface="Garamond"/>
                <a:cs typeface="Garamond"/>
              </a:rPr>
              <a:t>how much is necessary to enable them to bear the discipline without greater depression to their physical and mental powers</a:t>
            </a:r>
            <a:r>
              <a:rPr lang="en-GB" sz="2000" dirty="0" smtClean="0">
                <a:latin typeface="Garamond"/>
                <a:cs typeface="Garamond"/>
              </a:rPr>
              <a:t>’. </a:t>
            </a:r>
          </a:p>
          <a:p>
            <a:pPr marL="0" indent="0">
              <a:buNone/>
            </a:pPr>
            <a:r>
              <a:rPr lang="en-GB" sz="2000" dirty="0">
                <a:latin typeface="Garamond"/>
                <a:cs typeface="Garamond"/>
              </a:rPr>
              <a:t>(</a:t>
            </a:r>
            <a:r>
              <a:rPr lang="en-GB" sz="2000" dirty="0" smtClean="0">
                <a:latin typeface="Garamond"/>
                <a:cs typeface="Garamond"/>
              </a:rPr>
              <a:t>TNA HO Papers 45/1448) </a:t>
            </a:r>
          </a:p>
          <a:p>
            <a:pPr marL="0" indent="0">
              <a:buNone/>
            </a:pPr>
            <a:endParaRPr lang="en-GB" sz="2000" dirty="0" smtClean="0">
              <a:latin typeface="Garamond"/>
              <a:cs typeface="Garamond"/>
            </a:endParaRPr>
          </a:p>
          <a:p>
            <a:pPr marL="0" indent="0">
              <a:buNone/>
            </a:pPr>
            <a:r>
              <a:rPr lang="en-IE" sz="2000" dirty="0" smtClean="0">
                <a:solidFill>
                  <a:srgbClr val="000000"/>
                </a:solidFill>
                <a:latin typeface="Garamond"/>
                <a:cs typeface="Garamond"/>
              </a:rPr>
              <a:t>In </a:t>
            </a:r>
            <a:r>
              <a:rPr lang="en-IE" sz="2000" dirty="0">
                <a:solidFill>
                  <a:srgbClr val="000000"/>
                </a:solidFill>
                <a:latin typeface="Garamond"/>
                <a:cs typeface="Garamond"/>
              </a:rPr>
              <a:t>the </a:t>
            </a:r>
            <a:r>
              <a:rPr lang="en-IE" sz="2000" dirty="0" smtClean="0">
                <a:solidFill>
                  <a:srgbClr val="000000"/>
                </a:solidFill>
                <a:latin typeface="Garamond"/>
                <a:cs typeface="Garamond"/>
              </a:rPr>
              <a:t>late 1850s </a:t>
            </a:r>
            <a:r>
              <a:rPr lang="en-GB" sz="2000" dirty="0" smtClean="0">
                <a:solidFill>
                  <a:srgbClr val="000000"/>
                </a:solidFill>
                <a:latin typeface="Garamond"/>
                <a:cs typeface="Garamond"/>
              </a:rPr>
              <a:t>Sir Walter Crofton</a:t>
            </a:r>
            <a:r>
              <a:rPr lang="en-GB" sz="2000" dirty="0">
                <a:solidFill>
                  <a:srgbClr val="000000"/>
                </a:solidFill>
                <a:latin typeface="Garamond"/>
                <a:cs typeface="Garamond"/>
              </a:rPr>
              <a:t> </a:t>
            </a:r>
            <a:r>
              <a:rPr lang="en-GB" sz="2000" dirty="0" smtClean="0">
                <a:solidFill>
                  <a:srgbClr val="000000"/>
                </a:solidFill>
                <a:latin typeface="Garamond"/>
                <a:cs typeface="Garamond"/>
              </a:rPr>
              <a:t>developed the much lauded </a:t>
            </a:r>
            <a:r>
              <a:rPr lang="en-IE" sz="2000" dirty="0" smtClean="0">
                <a:solidFill>
                  <a:srgbClr val="000000"/>
                </a:solidFill>
                <a:latin typeface="Garamond"/>
                <a:cs typeface="Garamond"/>
              </a:rPr>
              <a:t>‘mark’ or ‘Irish system’ at Mountjoy Prisons. It modified separate confinement, placing prisoners on public works in association and ‘rewarding’ them for their labour. The system was praised with claims that prolonged ‘use [of </a:t>
            </a:r>
            <a:r>
              <a:rPr lang="en-IE" sz="2000" dirty="0">
                <a:solidFill>
                  <a:srgbClr val="000000"/>
                </a:solidFill>
                <a:latin typeface="Garamond"/>
                <a:cs typeface="Garamond"/>
              </a:rPr>
              <a:t>separate </a:t>
            </a:r>
            <a:r>
              <a:rPr lang="en-IE" sz="2000" dirty="0" smtClean="0">
                <a:solidFill>
                  <a:srgbClr val="000000"/>
                </a:solidFill>
                <a:latin typeface="Garamond"/>
                <a:cs typeface="Garamond"/>
              </a:rPr>
              <a:t>confinement] can only weaken the offender’s moral and mental stamina’ and </a:t>
            </a:r>
            <a:r>
              <a:rPr lang="en-IE" sz="2000" dirty="0">
                <a:solidFill>
                  <a:srgbClr val="000000"/>
                </a:solidFill>
                <a:latin typeface="Garamond"/>
                <a:cs typeface="Garamond"/>
              </a:rPr>
              <a:t>for ensuring ‘there are no belly bribes in the Irish system</a:t>
            </a:r>
            <a:r>
              <a:rPr lang="en-IE" sz="2000" dirty="0" smtClean="0">
                <a:solidFill>
                  <a:srgbClr val="000000"/>
                </a:solidFill>
                <a:latin typeface="Garamond"/>
                <a:cs typeface="Garamond"/>
              </a:rPr>
              <a:t>’, a clear criticism of Jebb </a:t>
            </a:r>
            <a:r>
              <a:rPr lang="en-IE" sz="2000" dirty="0">
                <a:solidFill>
                  <a:srgbClr val="000000"/>
                </a:solidFill>
                <a:latin typeface="Garamond"/>
                <a:cs typeface="Garamond"/>
              </a:rPr>
              <a:t>(Rev. W.L. Clay </a:t>
            </a:r>
            <a:r>
              <a:rPr lang="en-IE" sz="2000" i="1" dirty="0">
                <a:solidFill>
                  <a:srgbClr val="000000"/>
                </a:solidFill>
                <a:latin typeface="Garamond"/>
                <a:cs typeface="Garamond"/>
              </a:rPr>
              <a:t>Our Convict Systems </a:t>
            </a:r>
            <a:r>
              <a:rPr lang="en-IE" sz="2000" dirty="0">
                <a:solidFill>
                  <a:srgbClr val="000000"/>
                </a:solidFill>
                <a:latin typeface="Garamond"/>
                <a:cs typeface="Garamond"/>
              </a:rPr>
              <a:t>(London, 1862), p. </a:t>
            </a:r>
            <a:r>
              <a:rPr lang="en-IE" sz="2000" dirty="0" smtClean="0">
                <a:solidFill>
                  <a:srgbClr val="000000"/>
                </a:solidFill>
                <a:latin typeface="Garamond"/>
                <a:cs typeface="Garamond"/>
              </a:rPr>
              <a:t>6; p.41)). </a:t>
            </a:r>
          </a:p>
          <a:p>
            <a:pPr marL="0" indent="0">
              <a:buNone/>
            </a:pPr>
            <a:r>
              <a:rPr lang="en-IE" sz="2000" dirty="0" smtClean="0">
                <a:solidFill>
                  <a:srgbClr val="000000"/>
                </a:solidFill>
                <a:latin typeface="Garamond"/>
                <a:cs typeface="Garamond"/>
              </a:rPr>
              <a:t>Mountjoy apparently had lower rates of mental illness under the mark system.</a:t>
            </a:r>
            <a:endParaRPr lang="en-GB" sz="2000" dirty="0">
              <a:solidFill>
                <a:srgbClr val="000000"/>
              </a:solidFill>
              <a:latin typeface="Garamond"/>
              <a:cs typeface="Garamond"/>
            </a:endParaRPr>
          </a:p>
          <a:p>
            <a:pPr marL="0" indent="0">
              <a:buNone/>
            </a:pPr>
            <a:r>
              <a:rPr lang="en-GB" sz="2000" dirty="0">
                <a:solidFill>
                  <a:srgbClr val="000000"/>
                </a:solidFill>
                <a:latin typeface="Garamond"/>
                <a:cs typeface="Garamond"/>
              </a:rPr>
              <a:t>	</a:t>
            </a:r>
          </a:p>
        </p:txBody>
      </p:sp>
    </p:spTree>
    <p:extLst>
      <p:ext uri="{BB962C8B-B14F-4D97-AF65-F5344CB8AC3E}">
        <p14:creationId xmlns:p14="http://schemas.microsoft.com/office/powerpoint/2010/main" val="482931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err="1" smtClean="0"/>
              <a:t>Pentonville</a:t>
            </a:r>
            <a:r>
              <a:rPr lang="en-US" dirty="0" smtClean="0"/>
              <a:t>, established 1842</a:t>
            </a:r>
            <a:endParaRPr lang="en-US" dirty="0"/>
          </a:p>
        </p:txBody>
      </p:sp>
      <p:sp>
        <p:nvSpPr>
          <p:cNvPr id="9" name="Picture Placeholder 8"/>
          <p:cNvSpPr>
            <a:spLocks noGrp="1"/>
          </p:cNvSpPr>
          <p:nvPr>
            <p:ph type="pic" idx="1"/>
          </p:nvPr>
        </p:nvSpPr>
        <p:spPr/>
      </p:sp>
      <p:sp>
        <p:nvSpPr>
          <p:cNvPr id="7" name="Text Placeholder 6"/>
          <p:cNvSpPr>
            <a:spLocks noGrp="1"/>
          </p:cNvSpPr>
          <p:nvPr>
            <p:ph type="body" sz="half" idx="2"/>
          </p:nvPr>
        </p:nvSpPr>
        <p:spPr>
          <a:xfrm>
            <a:off x="1792288" y="5367338"/>
            <a:ext cx="5486400" cy="1262062"/>
          </a:xfrm>
        </p:spPr>
        <p:txBody>
          <a:bodyPr>
            <a:normAutofit/>
          </a:bodyPr>
          <a:lstStyle/>
          <a:p>
            <a:r>
              <a:rPr lang="en-GB" dirty="0" err="1"/>
              <a:t>Pentonville</a:t>
            </a:r>
            <a:r>
              <a:rPr lang="en-GB" dirty="0"/>
              <a:t> operated ‘like a machine’ with every minute of the convicts’ day from the first bell at 5.30am until lights out at 9pm, regimented, directed, and observed in meticulous detail, whether at work, exercise or in the chapel (</a:t>
            </a:r>
            <a:r>
              <a:rPr lang="en-US" dirty="0" err="1"/>
              <a:t>Ignatieff</a:t>
            </a:r>
            <a:r>
              <a:rPr lang="en-US" dirty="0"/>
              <a:t>, </a:t>
            </a:r>
            <a:r>
              <a:rPr lang="en-US" i="1" dirty="0"/>
              <a:t>A Just Measure of Pain</a:t>
            </a:r>
            <a:r>
              <a:rPr lang="en-US" dirty="0"/>
              <a:t>, </a:t>
            </a:r>
            <a:r>
              <a:rPr lang="en-US" dirty="0" smtClean="0"/>
              <a:t>3</a:t>
            </a:r>
            <a:r>
              <a:rPr lang="en-US" dirty="0"/>
              <a:t>-9).</a:t>
            </a:r>
          </a:p>
          <a:p>
            <a:endParaRPr lang="en-US" dirty="0"/>
          </a:p>
        </p:txBody>
      </p:sp>
      <p:pic>
        <p:nvPicPr>
          <p:cNvPr id="4" name="Content Placeholder 3"/>
          <p:cNvPicPr>
            <a:picLocks noGrp="1" noChangeAspect="1"/>
          </p:cNvPicPr>
          <p:nvPr/>
        </p:nvPicPr>
        <p:blipFill>
          <a:blip r:embed="rId2"/>
          <a:srcRect l="10321" r="10321"/>
          <a:stretch>
            <a:fillRect/>
          </a:stretch>
        </p:blipFill>
        <p:spPr>
          <a:xfrm>
            <a:off x="1792288" y="612775"/>
            <a:ext cx="5486400" cy="4114800"/>
          </a:xfrm>
          <a:prstGeom prst="rect">
            <a:avLst/>
          </a:prstGeom>
        </p:spPr>
      </p:pic>
    </p:spTree>
    <p:extLst>
      <p:ext uri="{BB962C8B-B14F-4D97-AF65-F5344CB8AC3E}">
        <p14:creationId xmlns:p14="http://schemas.microsoft.com/office/powerpoint/2010/main" val="2365408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445000"/>
            <a:ext cx="5486400" cy="381000"/>
          </a:xfrm>
        </p:spPr>
        <p:txBody>
          <a:bodyPr>
            <a:normAutofit fontScale="90000"/>
          </a:bodyPr>
          <a:lstStyle/>
          <a:p>
            <a:r>
              <a:rPr lang="en-US" dirty="0" smtClean="0"/>
              <a:t>Separate cell </a:t>
            </a:r>
            <a:r>
              <a:rPr lang="en-US" dirty="0" err="1" smtClean="0"/>
              <a:t>Pentonville</a:t>
            </a:r>
            <a:endParaRPr lang="en-US" dirty="0"/>
          </a:p>
        </p:txBody>
      </p:sp>
      <p:pic>
        <p:nvPicPr>
          <p:cNvPr id="4" name="Content Placeholder 3"/>
          <p:cNvPicPr>
            <a:picLocks noGrp="1" noChangeAspect="1"/>
          </p:cNvPicPr>
          <p:nvPr>
            <p:ph type="pic" idx="1"/>
          </p:nvPr>
        </p:nvPicPr>
        <p:blipFill>
          <a:blip r:embed="rId2"/>
          <a:srcRect t="13159" b="13159"/>
          <a:stretch>
            <a:fillRect/>
          </a:stretch>
        </p:blipFill>
        <p:spPr>
          <a:xfrm>
            <a:off x="1500188" y="485775"/>
            <a:ext cx="4976812" cy="3732609"/>
          </a:xfrm>
        </p:spPr>
      </p:pic>
      <p:sp>
        <p:nvSpPr>
          <p:cNvPr id="3" name="Text Placeholder 2"/>
          <p:cNvSpPr>
            <a:spLocks noGrp="1"/>
          </p:cNvSpPr>
          <p:nvPr>
            <p:ph type="body" sz="half" idx="2"/>
          </p:nvPr>
        </p:nvSpPr>
        <p:spPr>
          <a:xfrm>
            <a:off x="1792288" y="4826000"/>
            <a:ext cx="6145212" cy="1574800"/>
          </a:xfrm>
        </p:spPr>
        <p:txBody>
          <a:bodyPr>
            <a:normAutofit/>
          </a:bodyPr>
          <a:lstStyle/>
          <a:p>
            <a:r>
              <a:rPr lang="en-GB" sz="1600" dirty="0"/>
              <a:t>Prisoners were not to communicate with each other, but worked, ate and slept in their cells, spending almost 23 hours of each day there. They were moved through the prison with their faces covered by masks, or hoods, seated in chapel in separate closed stalls, while exercise took place in separate airing </a:t>
            </a:r>
            <a:r>
              <a:rPr lang="en-GB" sz="1600" dirty="0" smtClean="0"/>
              <a:t>yards </a:t>
            </a:r>
            <a:r>
              <a:rPr lang="en-GB" sz="1600" dirty="0"/>
              <a:t>(TNA </a:t>
            </a:r>
            <a:r>
              <a:rPr lang="en-US" sz="1600" dirty="0"/>
              <a:t>PCOM 2</a:t>
            </a:r>
            <a:r>
              <a:rPr lang="en-US" sz="1600" baseline="30000" dirty="0"/>
              <a:t>nd</a:t>
            </a:r>
            <a:r>
              <a:rPr lang="en-US" sz="1600" dirty="0"/>
              <a:t> Report, </a:t>
            </a:r>
            <a:r>
              <a:rPr lang="en-US" sz="1600" dirty="0" smtClean="0"/>
              <a:t>18</a:t>
            </a:r>
            <a:r>
              <a:rPr lang="en-US" sz="1600" dirty="0"/>
              <a:t>-20, Appendix B, No. 3 ‘Routine of a Day</a:t>
            </a:r>
            <a:r>
              <a:rPr lang="en-US" sz="1600" dirty="0" smtClean="0"/>
              <a:t>’)</a:t>
            </a:r>
            <a:r>
              <a:rPr lang="en-US" sz="1600" dirty="0"/>
              <a:t>.</a:t>
            </a:r>
          </a:p>
          <a:p>
            <a:endParaRPr lang="en-US" sz="1600" dirty="0"/>
          </a:p>
        </p:txBody>
      </p:sp>
    </p:spTree>
    <p:extLst>
      <p:ext uri="{BB962C8B-B14F-4D97-AF65-F5344CB8AC3E}">
        <p14:creationId xmlns:p14="http://schemas.microsoft.com/office/powerpoint/2010/main" val="4137220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338342"/>
            <a:ext cx="5778500" cy="495300"/>
          </a:xfrm>
        </p:spPr>
        <p:txBody>
          <a:bodyPr/>
          <a:lstStyle/>
          <a:p>
            <a:r>
              <a:rPr lang="en-US" dirty="0" smtClean="0"/>
              <a:t>The </a:t>
            </a:r>
            <a:r>
              <a:rPr lang="en-US" dirty="0" err="1" smtClean="0"/>
              <a:t>Pentonville</a:t>
            </a:r>
            <a:r>
              <a:rPr lang="en-US" dirty="0" smtClean="0"/>
              <a:t> chapel</a:t>
            </a:r>
            <a:endParaRPr lang="en-US" dirty="0"/>
          </a:p>
        </p:txBody>
      </p:sp>
      <p:pic>
        <p:nvPicPr>
          <p:cNvPr id="4" name="Content Placeholder 3"/>
          <p:cNvPicPr>
            <a:picLocks noGrp="1" noChangeAspect="1"/>
          </p:cNvPicPr>
          <p:nvPr>
            <p:ph type="pic" idx="1"/>
          </p:nvPr>
        </p:nvPicPr>
        <p:blipFill>
          <a:blip r:embed="rId2"/>
          <a:srcRect l="4167" r="4167"/>
          <a:stretch>
            <a:fillRect/>
          </a:stretch>
        </p:blipFill>
        <p:spPr>
          <a:xfrm>
            <a:off x="1792287" y="612775"/>
            <a:ext cx="6008723" cy="4506542"/>
          </a:xfrm>
        </p:spPr>
      </p:pic>
      <p:sp>
        <p:nvSpPr>
          <p:cNvPr id="7" name="Text Placeholder 6"/>
          <p:cNvSpPr>
            <a:spLocks noGrp="1"/>
          </p:cNvSpPr>
          <p:nvPr>
            <p:ph type="body" sz="half" idx="2"/>
          </p:nvPr>
        </p:nvSpPr>
        <p:spPr>
          <a:xfrm>
            <a:off x="1792288" y="5833642"/>
            <a:ext cx="5486400" cy="740940"/>
          </a:xfrm>
        </p:spPr>
        <p:txBody>
          <a:bodyPr>
            <a:normAutofit fontScale="92500"/>
          </a:bodyPr>
          <a:lstStyle/>
          <a:p>
            <a:r>
              <a:rPr lang="en-GB" sz="1800" dirty="0"/>
              <a:t>The prison chaplains were key </a:t>
            </a:r>
            <a:r>
              <a:rPr lang="en-GB" sz="1800" dirty="0" smtClean="0"/>
              <a:t>figures </a:t>
            </a:r>
            <a:r>
              <a:rPr lang="en-GB" sz="1800" dirty="0"/>
              <a:t>in communicating with </a:t>
            </a:r>
            <a:r>
              <a:rPr lang="en-GB" sz="1800" dirty="0" smtClean="0"/>
              <a:t>prisoners, asserting themselves in matters of the mind. </a:t>
            </a:r>
            <a:endParaRPr lang="en-US" sz="1800" dirty="0"/>
          </a:p>
          <a:p>
            <a:endParaRPr lang="en-US" dirty="0"/>
          </a:p>
        </p:txBody>
      </p:sp>
    </p:spTree>
    <p:extLst>
      <p:ext uri="{BB962C8B-B14F-4D97-AF65-F5344CB8AC3E}">
        <p14:creationId xmlns:p14="http://schemas.microsoft.com/office/powerpoint/2010/main" val="4230225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999" y="126999"/>
            <a:ext cx="8432801" cy="869463"/>
          </a:xfrm>
        </p:spPr>
        <p:txBody>
          <a:bodyPr>
            <a:normAutofit/>
          </a:bodyPr>
          <a:lstStyle/>
          <a:p>
            <a:pPr>
              <a:spcBef>
                <a:spcPts val="0"/>
              </a:spcBef>
            </a:pPr>
            <a:r>
              <a:rPr lang="en-GB" sz="3600" b="1" dirty="0" smtClean="0">
                <a:latin typeface="Garamond"/>
                <a:cs typeface="Garamond"/>
              </a:rPr>
              <a:t>2. Separate system to solitary confinement</a:t>
            </a:r>
            <a:endParaRPr lang="en-US" sz="3600" b="1" dirty="0">
              <a:latin typeface="Garamond"/>
              <a:cs typeface="Garamond"/>
            </a:endParaRPr>
          </a:p>
        </p:txBody>
      </p:sp>
      <p:sp>
        <p:nvSpPr>
          <p:cNvPr id="3" name="Content Placeholder 2"/>
          <p:cNvSpPr>
            <a:spLocks noGrp="1"/>
          </p:cNvSpPr>
          <p:nvPr>
            <p:ph idx="1"/>
          </p:nvPr>
        </p:nvSpPr>
        <p:spPr>
          <a:xfrm>
            <a:off x="253999" y="820615"/>
            <a:ext cx="8577385" cy="5910385"/>
          </a:xfrm>
        </p:spPr>
        <p:txBody>
          <a:bodyPr>
            <a:normAutofit fontScale="70000" lnSpcReduction="20000"/>
          </a:bodyPr>
          <a:lstStyle/>
          <a:p>
            <a:pPr>
              <a:lnSpc>
                <a:spcPct val="120000"/>
              </a:lnSpc>
              <a:spcBef>
                <a:spcPts val="0"/>
              </a:spcBef>
            </a:pPr>
            <a:endParaRPr lang="en-GB" dirty="0" smtClean="0">
              <a:latin typeface="Garamond"/>
              <a:cs typeface="Garamond"/>
            </a:endParaRPr>
          </a:p>
          <a:p>
            <a:pPr>
              <a:lnSpc>
                <a:spcPct val="120000"/>
              </a:lnSpc>
              <a:spcBef>
                <a:spcPts val="0"/>
              </a:spcBef>
            </a:pPr>
            <a:r>
              <a:rPr lang="en-GB" dirty="0" smtClean="0">
                <a:latin typeface="Garamond"/>
                <a:cs typeface="Garamond"/>
              </a:rPr>
              <a:t>It was the system of separate confinement, implemented in its fullest form in </a:t>
            </a:r>
            <a:r>
              <a:rPr lang="en-GB" dirty="0" err="1" smtClean="0">
                <a:latin typeface="Garamond"/>
                <a:cs typeface="Garamond"/>
              </a:rPr>
              <a:t>Pentonville</a:t>
            </a:r>
            <a:r>
              <a:rPr lang="en-GB" dirty="0" smtClean="0">
                <a:latin typeface="Garamond"/>
                <a:cs typeface="Garamond"/>
              </a:rPr>
              <a:t> Model Prison (1842), that had the most powerful association with mental breakdown. </a:t>
            </a:r>
          </a:p>
          <a:p>
            <a:pPr marL="0" indent="0">
              <a:lnSpc>
                <a:spcPct val="120000"/>
              </a:lnSpc>
              <a:spcBef>
                <a:spcPts val="0"/>
              </a:spcBef>
              <a:buNone/>
            </a:pPr>
            <a:endParaRPr lang="en-GB" dirty="0" smtClean="0">
              <a:latin typeface="Garamond"/>
              <a:cs typeface="Garamond"/>
            </a:endParaRPr>
          </a:p>
          <a:p>
            <a:pPr>
              <a:lnSpc>
                <a:spcPct val="120000"/>
              </a:lnSpc>
              <a:spcBef>
                <a:spcPts val="0"/>
              </a:spcBef>
            </a:pPr>
            <a:r>
              <a:rPr lang="en-GB" dirty="0" smtClean="0">
                <a:latin typeface="Garamond"/>
                <a:cs typeface="Garamond"/>
              </a:rPr>
              <a:t>The system was intended to give extraordinary power over the minds of prisoners in encouraging reform and repentance. Reverend Clay, Chaplain at Preston, described how ‘solitude was a terrible solvent’.</a:t>
            </a:r>
          </a:p>
          <a:p>
            <a:pPr>
              <a:lnSpc>
                <a:spcPct val="120000"/>
              </a:lnSpc>
              <a:spcBef>
                <a:spcPts val="0"/>
              </a:spcBef>
            </a:pPr>
            <a:endParaRPr lang="en-GB" dirty="0" smtClean="0">
              <a:latin typeface="Garamond"/>
              <a:cs typeface="Garamond"/>
            </a:endParaRPr>
          </a:p>
          <a:p>
            <a:pPr marL="0" indent="0">
              <a:lnSpc>
                <a:spcPct val="120000"/>
              </a:lnSpc>
              <a:spcBef>
                <a:spcPts val="0"/>
              </a:spcBef>
              <a:buNone/>
            </a:pPr>
            <a:r>
              <a:rPr lang="en-GB" dirty="0" smtClean="0">
                <a:latin typeface="Garamond"/>
                <a:cs typeface="Garamond"/>
              </a:rPr>
              <a:t>‘a few months in the solitary cell renders a prisoner strangely impressible. The chaplain can then make the brawny navvy cry like a child; he can work on his feelings in almost any way he pleases</a:t>
            </a:r>
            <a:r>
              <a:rPr lang="is-IS" dirty="0" smtClean="0">
                <a:latin typeface="Garamond"/>
                <a:cs typeface="Garamond"/>
              </a:rPr>
              <a:t>… and fill his mouth with his own phrases and language’. (Ignatieff, pp.197-9)</a:t>
            </a:r>
            <a:endParaRPr lang="en-GB" dirty="0">
              <a:latin typeface="Garamond"/>
              <a:cs typeface="Garamond"/>
            </a:endParaRPr>
          </a:p>
          <a:p>
            <a:pPr marL="0" indent="0">
              <a:lnSpc>
                <a:spcPct val="120000"/>
              </a:lnSpc>
              <a:spcBef>
                <a:spcPts val="0"/>
              </a:spcBef>
              <a:buNone/>
            </a:pPr>
            <a:endParaRPr lang="en-GB" dirty="0" smtClean="0">
              <a:latin typeface="Garamond"/>
              <a:cs typeface="Garamond"/>
            </a:endParaRPr>
          </a:p>
          <a:p>
            <a:pPr marL="0" indent="0">
              <a:lnSpc>
                <a:spcPct val="120000"/>
              </a:lnSpc>
              <a:spcBef>
                <a:spcPts val="0"/>
              </a:spcBef>
              <a:buNone/>
            </a:pPr>
            <a:r>
              <a:rPr lang="en-GB" dirty="0" smtClean="0">
                <a:latin typeface="Garamond"/>
                <a:cs typeface="Garamond"/>
              </a:rPr>
              <a:t>Charles </a:t>
            </a:r>
            <a:r>
              <a:rPr lang="en-GB" dirty="0">
                <a:latin typeface="Garamond"/>
                <a:cs typeface="Garamond"/>
              </a:rPr>
              <a:t>Dickens condemned the separate system as </a:t>
            </a:r>
            <a:r>
              <a:rPr lang="en-GB" dirty="0" smtClean="0">
                <a:latin typeface="Garamond"/>
                <a:cs typeface="Garamond"/>
              </a:rPr>
              <a:t>‘cruel </a:t>
            </a:r>
            <a:r>
              <a:rPr lang="en-GB" dirty="0">
                <a:latin typeface="Garamond"/>
                <a:cs typeface="Garamond"/>
              </a:rPr>
              <a:t>and </a:t>
            </a:r>
            <a:r>
              <a:rPr lang="en-GB" dirty="0" smtClean="0">
                <a:latin typeface="Garamond"/>
                <a:cs typeface="Garamond"/>
              </a:rPr>
              <a:t>wrong’, ‘this </a:t>
            </a:r>
            <a:r>
              <a:rPr lang="en-GB" dirty="0">
                <a:latin typeface="Garamond"/>
                <a:cs typeface="Garamond"/>
              </a:rPr>
              <a:t>slow and daily tampering with the mysteries of the </a:t>
            </a:r>
            <a:r>
              <a:rPr lang="en-GB" dirty="0" smtClean="0">
                <a:latin typeface="Garamond"/>
                <a:cs typeface="Garamond"/>
              </a:rPr>
              <a:t>brain’.  (</a:t>
            </a:r>
            <a:r>
              <a:rPr lang="en-US" dirty="0" smtClean="0">
                <a:latin typeface="Garamond"/>
                <a:cs typeface="Garamond"/>
              </a:rPr>
              <a:t>‘American Notes’, </a:t>
            </a:r>
            <a:r>
              <a:rPr lang="en-US" i="1" dirty="0">
                <a:latin typeface="Garamond"/>
                <a:cs typeface="Garamond"/>
              </a:rPr>
              <a:t>The Times</a:t>
            </a:r>
            <a:r>
              <a:rPr lang="en-US" dirty="0">
                <a:latin typeface="Garamond"/>
                <a:cs typeface="Garamond"/>
              </a:rPr>
              <a:t>, </a:t>
            </a:r>
            <a:r>
              <a:rPr lang="en-US" dirty="0" smtClean="0">
                <a:latin typeface="Garamond"/>
                <a:cs typeface="Garamond"/>
              </a:rPr>
              <a:t>25 October, 1842).</a:t>
            </a:r>
          </a:p>
          <a:p>
            <a:pPr marL="0" indent="0">
              <a:lnSpc>
                <a:spcPct val="120000"/>
              </a:lnSpc>
              <a:spcBef>
                <a:spcPts val="0"/>
              </a:spcBef>
              <a:buNone/>
            </a:pPr>
            <a:endParaRPr lang="en-GB" dirty="0" smtClean="0">
              <a:latin typeface="Garamond"/>
              <a:cs typeface="Garamond"/>
            </a:endParaRPr>
          </a:p>
          <a:p>
            <a:pPr marL="0" indent="0">
              <a:lnSpc>
                <a:spcPct val="120000"/>
              </a:lnSpc>
              <a:spcBef>
                <a:spcPts val="0"/>
              </a:spcBef>
              <a:buNone/>
            </a:pPr>
            <a:endParaRPr lang="en-IE" dirty="0">
              <a:latin typeface="Garamond"/>
              <a:cs typeface="Garamond"/>
            </a:endParaRPr>
          </a:p>
        </p:txBody>
      </p:sp>
    </p:spTree>
    <p:extLst>
      <p:ext uri="{BB962C8B-B14F-4D97-AF65-F5344CB8AC3E}">
        <p14:creationId xmlns:p14="http://schemas.microsoft.com/office/powerpoint/2010/main" val="2636695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5162"/>
          </a:xfrm>
        </p:spPr>
        <p:txBody>
          <a:bodyPr>
            <a:normAutofit fontScale="90000"/>
          </a:bodyPr>
          <a:lstStyle/>
          <a:p>
            <a:r>
              <a:rPr lang="en-GB" sz="3600" b="1" dirty="0">
                <a:latin typeface="Garamond"/>
                <a:cs typeface="Garamond"/>
              </a:rPr>
              <a:t>Separate system to solitary </a:t>
            </a:r>
            <a:r>
              <a:rPr lang="en-GB" sz="3600" b="1" dirty="0" smtClean="0">
                <a:latin typeface="Garamond"/>
                <a:cs typeface="Garamond"/>
              </a:rPr>
              <a:t>confinement (</a:t>
            </a:r>
            <a:r>
              <a:rPr lang="en-GB" sz="3600" b="1" dirty="0" err="1" smtClean="0">
                <a:latin typeface="Garamond"/>
                <a:cs typeface="Garamond"/>
              </a:rPr>
              <a:t>ctd</a:t>
            </a:r>
            <a:r>
              <a:rPr lang="en-GB" sz="3600" b="1" dirty="0" smtClean="0">
                <a:latin typeface="Garamond"/>
                <a:cs typeface="Garamond"/>
              </a:rPr>
              <a:t>.)</a:t>
            </a:r>
            <a:endParaRPr lang="en-US" sz="3600" dirty="0"/>
          </a:p>
        </p:txBody>
      </p:sp>
      <p:sp>
        <p:nvSpPr>
          <p:cNvPr id="3" name="Content Placeholder 2"/>
          <p:cNvSpPr>
            <a:spLocks noGrp="1"/>
          </p:cNvSpPr>
          <p:nvPr>
            <p:ph idx="1"/>
          </p:nvPr>
        </p:nvSpPr>
        <p:spPr>
          <a:xfrm>
            <a:off x="457200" y="812800"/>
            <a:ext cx="8343900" cy="5829300"/>
          </a:xfrm>
        </p:spPr>
        <p:txBody>
          <a:bodyPr>
            <a:normAutofit fontScale="25000" lnSpcReduction="20000"/>
          </a:bodyPr>
          <a:lstStyle/>
          <a:p>
            <a:pPr marL="0" indent="0">
              <a:lnSpc>
                <a:spcPct val="120000"/>
              </a:lnSpc>
              <a:buNone/>
            </a:pPr>
            <a:r>
              <a:rPr lang="en-GB" sz="8000" dirty="0" smtClean="0">
                <a:solidFill>
                  <a:srgbClr val="000000"/>
                </a:solidFill>
                <a:latin typeface="Garamond"/>
                <a:cs typeface="Garamond"/>
              </a:rPr>
              <a:t>There are ‘few </a:t>
            </a:r>
            <a:r>
              <a:rPr lang="en-GB" sz="8000" dirty="0">
                <a:solidFill>
                  <a:srgbClr val="000000"/>
                </a:solidFill>
                <a:latin typeface="Garamond"/>
                <a:cs typeface="Garamond"/>
              </a:rPr>
              <a:t>places more calculated to defeat this end than </a:t>
            </a:r>
            <a:r>
              <a:rPr lang="en-GB" sz="8000" dirty="0" err="1">
                <a:solidFill>
                  <a:srgbClr val="000000"/>
                </a:solidFill>
                <a:latin typeface="Garamond"/>
                <a:cs typeface="Garamond"/>
              </a:rPr>
              <a:t>Mountjoy</a:t>
            </a:r>
            <a:r>
              <a:rPr lang="en-GB" sz="8000" dirty="0">
                <a:solidFill>
                  <a:srgbClr val="000000"/>
                </a:solidFill>
                <a:latin typeface="Garamond"/>
                <a:cs typeface="Garamond"/>
              </a:rPr>
              <a:t> Prison, where its gloomy appearance, peculiar construction and surrounded as it is by high walls, cannot fail to exercise a depressing influence on the minds of such a </a:t>
            </a:r>
            <a:r>
              <a:rPr lang="en-GB" sz="8000" dirty="0" smtClean="0">
                <a:solidFill>
                  <a:srgbClr val="000000"/>
                </a:solidFill>
                <a:latin typeface="Garamond"/>
                <a:cs typeface="Garamond"/>
              </a:rPr>
              <a:t>class’ </a:t>
            </a:r>
          </a:p>
          <a:p>
            <a:pPr marL="0" indent="0">
              <a:lnSpc>
                <a:spcPct val="120000"/>
              </a:lnSpc>
              <a:buNone/>
            </a:pPr>
            <a:r>
              <a:rPr lang="en-GB" sz="8000" dirty="0" smtClean="0">
                <a:solidFill>
                  <a:srgbClr val="000000"/>
                </a:solidFill>
                <a:latin typeface="Garamond"/>
                <a:cs typeface="Garamond"/>
              </a:rPr>
              <a:t>(Dr Young, </a:t>
            </a:r>
            <a:r>
              <a:rPr lang="en-GB" sz="8000" dirty="0" err="1" smtClean="0">
                <a:solidFill>
                  <a:srgbClr val="000000"/>
                </a:solidFill>
                <a:latin typeface="Garamond"/>
                <a:cs typeface="Garamond"/>
              </a:rPr>
              <a:t>Mountjoy</a:t>
            </a:r>
            <a:r>
              <a:rPr lang="en-GB" sz="8000" dirty="0" smtClean="0">
                <a:solidFill>
                  <a:srgbClr val="000000"/>
                </a:solidFill>
                <a:latin typeface="Garamond"/>
                <a:cs typeface="Garamond"/>
              </a:rPr>
              <a:t>, MO, GPO </a:t>
            </a:r>
            <a:r>
              <a:rPr lang="en-GB" sz="8000" dirty="0" err="1">
                <a:solidFill>
                  <a:srgbClr val="000000"/>
                </a:solidFill>
                <a:latin typeface="Garamond"/>
                <a:cs typeface="Garamond"/>
              </a:rPr>
              <a:t>Corr</a:t>
            </a:r>
            <a:r>
              <a:rPr lang="en-GB" sz="8000" dirty="0">
                <a:solidFill>
                  <a:srgbClr val="000000"/>
                </a:solidFill>
                <a:latin typeface="Garamond"/>
                <a:cs typeface="Garamond"/>
              </a:rPr>
              <a:t> Box 64 </a:t>
            </a:r>
            <a:r>
              <a:rPr lang="en-GB" sz="8000" dirty="0" smtClean="0">
                <a:solidFill>
                  <a:srgbClr val="000000"/>
                </a:solidFill>
                <a:latin typeface="Garamond"/>
                <a:cs typeface="Garamond"/>
              </a:rPr>
              <a:t>1872/18). </a:t>
            </a:r>
          </a:p>
          <a:p>
            <a:pPr marL="0" indent="0">
              <a:lnSpc>
                <a:spcPct val="120000"/>
              </a:lnSpc>
              <a:spcBef>
                <a:spcPts val="0"/>
              </a:spcBef>
              <a:buNone/>
            </a:pPr>
            <a:endParaRPr lang="en-GB" sz="8000" dirty="0" smtClean="0">
              <a:latin typeface="Garamond"/>
              <a:cs typeface="Garamond"/>
            </a:endParaRPr>
          </a:p>
          <a:p>
            <a:pPr marL="0" indent="0">
              <a:lnSpc>
                <a:spcPct val="120000"/>
              </a:lnSpc>
              <a:spcBef>
                <a:spcPts val="0"/>
              </a:spcBef>
              <a:buNone/>
            </a:pPr>
            <a:r>
              <a:rPr lang="en-GB" sz="8000" dirty="0" smtClean="0">
                <a:latin typeface="Garamond"/>
                <a:cs typeface="Garamond"/>
              </a:rPr>
              <a:t>In </a:t>
            </a:r>
            <a:r>
              <a:rPr lang="en-GB" sz="8000" dirty="0">
                <a:latin typeface="Garamond"/>
                <a:cs typeface="Garamond"/>
              </a:rPr>
              <a:t>1857/58 </a:t>
            </a:r>
            <a:r>
              <a:rPr lang="en-US" sz="8000" dirty="0">
                <a:latin typeface="Garamond"/>
                <a:cs typeface="Garamond"/>
              </a:rPr>
              <a:t>Governor Anderson at Liverpool </a:t>
            </a:r>
            <a:r>
              <a:rPr lang="en-US" sz="8000" dirty="0" smtClean="0">
                <a:latin typeface="Garamond"/>
                <a:cs typeface="Garamond"/>
              </a:rPr>
              <a:t>Borough </a:t>
            </a:r>
            <a:r>
              <a:rPr lang="en-US" sz="8000" dirty="0" err="1" smtClean="0">
                <a:latin typeface="Garamond"/>
                <a:cs typeface="Garamond"/>
              </a:rPr>
              <a:t>Gaol</a:t>
            </a:r>
            <a:r>
              <a:rPr lang="en-US" sz="8000" dirty="0" smtClean="0">
                <a:latin typeface="Garamond"/>
                <a:cs typeface="Garamond"/>
              </a:rPr>
              <a:t> observed </a:t>
            </a:r>
            <a:r>
              <a:rPr lang="en-US" sz="8000" dirty="0">
                <a:latin typeface="Garamond"/>
                <a:cs typeface="Garamond"/>
              </a:rPr>
              <a:t>that </a:t>
            </a:r>
            <a:endParaRPr lang="en-US" sz="8000" dirty="0" smtClean="0">
              <a:latin typeface="Garamond"/>
              <a:cs typeface="Garamond"/>
            </a:endParaRPr>
          </a:p>
          <a:p>
            <a:pPr marL="0" indent="0">
              <a:lnSpc>
                <a:spcPct val="120000"/>
              </a:lnSpc>
              <a:buNone/>
            </a:pPr>
            <a:r>
              <a:rPr lang="en-US" sz="8000" dirty="0" smtClean="0">
                <a:latin typeface="Garamond"/>
                <a:cs typeface="Garamond"/>
              </a:rPr>
              <a:t>‘</a:t>
            </a:r>
            <a:r>
              <a:rPr lang="en-US" sz="8000" dirty="0">
                <a:latin typeface="Garamond"/>
                <a:cs typeface="Garamond"/>
              </a:rPr>
              <a:t>in the number </a:t>
            </a:r>
            <a:r>
              <a:rPr lang="en-US" sz="8000" dirty="0" smtClean="0">
                <a:latin typeface="Garamond"/>
                <a:cs typeface="Garamond"/>
              </a:rPr>
              <a:t>of </a:t>
            </a:r>
            <a:r>
              <a:rPr lang="en-US" sz="8000" dirty="0">
                <a:latin typeface="Garamond"/>
                <a:cs typeface="Garamond"/>
              </a:rPr>
              <a:t>persons who are from time to time committed to this prison, there are some who </a:t>
            </a:r>
            <a:r>
              <a:rPr lang="en-US" sz="8000" dirty="0" smtClean="0">
                <a:latin typeface="Garamond"/>
                <a:cs typeface="Garamond"/>
              </a:rPr>
              <a:t>are </a:t>
            </a:r>
            <a:r>
              <a:rPr lang="en-US" sz="8000" dirty="0">
                <a:latin typeface="Garamond"/>
                <a:cs typeface="Garamond"/>
              </a:rPr>
              <a:t>predisposed to insanity, or whose minds are weak, or who are subject to </a:t>
            </a:r>
            <a:r>
              <a:rPr lang="en-US" sz="8000" dirty="0" smtClean="0">
                <a:latin typeface="Garamond"/>
                <a:cs typeface="Garamond"/>
              </a:rPr>
              <a:t>delusions </a:t>
            </a:r>
            <a:r>
              <a:rPr lang="en-US" sz="8000" dirty="0">
                <a:latin typeface="Garamond"/>
                <a:cs typeface="Garamond"/>
              </a:rPr>
              <a:t>or other mental affections, </a:t>
            </a:r>
            <a:r>
              <a:rPr lang="en-US" sz="8000" b="1" dirty="0">
                <a:latin typeface="Garamond"/>
                <a:cs typeface="Garamond"/>
              </a:rPr>
              <a:t>and</a:t>
            </a:r>
            <a:r>
              <a:rPr lang="en-US" sz="8000" dirty="0">
                <a:latin typeface="Garamond"/>
                <a:cs typeface="Garamond"/>
              </a:rPr>
              <a:t> it is very probable that separate </a:t>
            </a:r>
            <a:r>
              <a:rPr lang="en-US" sz="8000" dirty="0" smtClean="0">
                <a:latin typeface="Garamond"/>
                <a:cs typeface="Garamond"/>
              </a:rPr>
              <a:t>confinement may </a:t>
            </a:r>
            <a:r>
              <a:rPr lang="en-US" sz="8000" dirty="0">
                <a:latin typeface="Garamond"/>
                <a:cs typeface="Garamond"/>
              </a:rPr>
              <a:t>have a tendency to cause such maladies to be more fully </a:t>
            </a:r>
            <a:r>
              <a:rPr lang="en-US" sz="8000" dirty="0" smtClean="0">
                <a:latin typeface="Garamond"/>
                <a:cs typeface="Garamond"/>
              </a:rPr>
              <a:t>developed’</a:t>
            </a:r>
            <a:r>
              <a:rPr lang="en-US" sz="8000" dirty="0">
                <a:latin typeface="Garamond"/>
                <a:cs typeface="Garamond"/>
              </a:rPr>
              <a:t>. </a:t>
            </a:r>
            <a:r>
              <a:rPr lang="en-US" sz="8000" dirty="0" smtClean="0">
                <a:latin typeface="Garamond"/>
                <a:cs typeface="Garamond"/>
              </a:rPr>
              <a:t>(Twenty</a:t>
            </a:r>
            <a:r>
              <a:rPr lang="en-US" sz="8000" dirty="0">
                <a:latin typeface="Garamond"/>
                <a:cs typeface="Garamond"/>
              </a:rPr>
              <a:t>-second report of the inspectors</a:t>
            </a:r>
            <a:r>
              <a:rPr lang="en-US" sz="8000" dirty="0">
                <a:solidFill>
                  <a:srgbClr val="000000"/>
                </a:solidFill>
                <a:latin typeface="Garamond"/>
                <a:cs typeface="Garamond"/>
              </a:rPr>
              <a:t>, [1857-58])</a:t>
            </a:r>
            <a:r>
              <a:rPr lang="en-IE" sz="8000" dirty="0">
                <a:latin typeface="Garamond"/>
                <a:cs typeface="Garamond"/>
              </a:rPr>
              <a:t>.  </a:t>
            </a:r>
          </a:p>
          <a:p>
            <a:pPr marL="0" indent="0">
              <a:lnSpc>
                <a:spcPct val="120000"/>
              </a:lnSpc>
              <a:spcBef>
                <a:spcPts val="0"/>
              </a:spcBef>
              <a:buNone/>
            </a:pPr>
            <a:endParaRPr lang="en-US" sz="8000" dirty="0" smtClean="0">
              <a:latin typeface="Garamond"/>
              <a:cs typeface="Garamond"/>
            </a:endParaRPr>
          </a:p>
          <a:p>
            <a:pPr marL="0" indent="0">
              <a:lnSpc>
                <a:spcPct val="120000"/>
              </a:lnSpc>
              <a:spcBef>
                <a:spcPts val="0"/>
              </a:spcBef>
              <a:buNone/>
            </a:pPr>
            <a:r>
              <a:rPr lang="en-GB" sz="8000" dirty="0" smtClean="0">
                <a:solidFill>
                  <a:srgbClr val="000000"/>
                </a:solidFill>
                <a:latin typeface="Garamond"/>
                <a:cs typeface="Garamond"/>
              </a:rPr>
              <a:t>When Michael Cody, RC Chaplain, </a:t>
            </a:r>
            <a:r>
              <a:rPr lang="en-GB" sz="8000" dirty="0" err="1" smtClean="0">
                <a:solidFill>
                  <a:srgbClr val="000000"/>
                </a:solidFill>
                <a:latin typeface="Garamond"/>
                <a:cs typeface="Garamond"/>
              </a:rPr>
              <a:t>Mountjoy</a:t>
            </a:r>
            <a:r>
              <a:rPr lang="en-GB" sz="8000" dirty="0" smtClean="0">
                <a:solidFill>
                  <a:srgbClr val="000000"/>
                </a:solidFill>
                <a:latin typeface="Garamond"/>
                <a:cs typeface="Garamond"/>
              </a:rPr>
              <a:t> </a:t>
            </a:r>
            <a:r>
              <a:rPr lang="en-GB" sz="8000" dirty="0">
                <a:solidFill>
                  <a:srgbClr val="000000"/>
                </a:solidFill>
                <a:latin typeface="Garamond"/>
                <a:cs typeface="Garamond"/>
              </a:rPr>
              <a:t>insisted </a:t>
            </a:r>
            <a:r>
              <a:rPr lang="en-GB" sz="8000" dirty="0" smtClean="0">
                <a:solidFill>
                  <a:srgbClr val="000000"/>
                </a:solidFill>
                <a:latin typeface="Garamond"/>
                <a:cs typeface="Garamond"/>
              </a:rPr>
              <a:t>in his 1869 Annual Report </a:t>
            </a:r>
            <a:r>
              <a:rPr lang="en-GB" sz="8000" dirty="0">
                <a:solidFill>
                  <a:srgbClr val="000000"/>
                </a:solidFill>
                <a:latin typeface="Garamond"/>
                <a:cs typeface="Garamond"/>
              </a:rPr>
              <a:t>‘</a:t>
            </a:r>
            <a:r>
              <a:rPr lang="en-GB" sz="8000" dirty="0" smtClean="0">
                <a:solidFill>
                  <a:srgbClr val="000000"/>
                </a:solidFill>
                <a:latin typeface="Garamond"/>
                <a:cs typeface="Garamond"/>
              </a:rPr>
              <a:t>that to subject the prisoners to the separate discipline for eight months is calculated to injuriously affect them mentally as well as physically’, the Director of the Convict Prisons annotated his report with the rebuke that ‘the Directors do not concur with these opinions ….’ (16</a:t>
            </a:r>
            <a:r>
              <a:rPr lang="en-GB" sz="8000" baseline="30000" dirty="0" smtClean="0">
                <a:solidFill>
                  <a:srgbClr val="000000"/>
                </a:solidFill>
                <a:latin typeface="Garamond"/>
                <a:cs typeface="Garamond"/>
              </a:rPr>
              <a:t>th</a:t>
            </a:r>
            <a:r>
              <a:rPr lang="en-GB" sz="8000" dirty="0" smtClean="0">
                <a:solidFill>
                  <a:srgbClr val="000000"/>
                </a:solidFill>
                <a:latin typeface="Garamond"/>
                <a:cs typeface="Garamond"/>
              </a:rPr>
              <a:t> Annual Report, Directors of Convict Prisons for Ireland). </a:t>
            </a:r>
            <a:endParaRPr lang="en-GB" sz="8000" dirty="0">
              <a:solidFill>
                <a:srgbClr val="000000"/>
              </a:solidFill>
              <a:latin typeface="Garamond"/>
              <a:cs typeface="Garamond"/>
            </a:endParaRPr>
          </a:p>
          <a:p>
            <a:endParaRPr lang="en-US" dirty="0"/>
          </a:p>
        </p:txBody>
      </p:sp>
    </p:spTree>
    <p:extLst>
      <p:ext uri="{BB962C8B-B14F-4D97-AF65-F5344CB8AC3E}">
        <p14:creationId xmlns:p14="http://schemas.microsoft.com/office/powerpoint/2010/main" val="2120757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GB" sz="3600" b="1" dirty="0" smtClean="0">
                <a:latin typeface="Garamond"/>
                <a:cs typeface="Garamond"/>
              </a:rPr>
              <a:t>3. Separate </a:t>
            </a:r>
            <a:r>
              <a:rPr lang="en-GB" sz="3600" b="1" dirty="0">
                <a:latin typeface="Garamond"/>
                <a:cs typeface="Garamond"/>
              </a:rPr>
              <a:t>system to solitary </a:t>
            </a:r>
            <a:r>
              <a:rPr lang="en-GB" sz="3600" b="1" dirty="0" smtClean="0">
                <a:latin typeface="Garamond"/>
                <a:cs typeface="Garamond"/>
              </a:rPr>
              <a:t>confinement: </a:t>
            </a:r>
            <a:r>
              <a:rPr lang="en-GB" sz="3600" b="1" dirty="0" smtClean="0">
                <a:solidFill>
                  <a:srgbClr val="000000"/>
                </a:solidFill>
                <a:latin typeface="Garamond"/>
                <a:cs typeface="Garamond"/>
              </a:rPr>
              <a:t>risk of suicide</a:t>
            </a:r>
            <a:endParaRPr lang="en-US" sz="3600" dirty="0">
              <a:solidFill>
                <a:srgbClr val="000000"/>
              </a:solidFill>
            </a:endParaRPr>
          </a:p>
        </p:txBody>
      </p:sp>
      <p:sp>
        <p:nvSpPr>
          <p:cNvPr id="3" name="Content Placeholder 2"/>
          <p:cNvSpPr>
            <a:spLocks noGrp="1"/>
          </p:cNvSpPr>
          <p:nvPr>
            <p:ph idx="1"/>
          </p:nvPr>
        </p:nvSpPr>
        <p:spPr>
          <a:xfrm>
            <a:off x="457200" y="1371600"/>
            <a:ext cx="8229600" cy="5207000"/>
          </a:xfrm>
        </p:spPr>
        <p:txBody>
          <a:bodyPr>
            <a:normAutofit lnSpcReduction="10000"/>
          </a:bodyPr>
          <a:lstStyle/>
          <a:p>
            <a:pPr marL="0" indent="0">
              <a:buNone/>
            </a:pPr>
            <a:r>
              <a:rPr lang="en-IE" sz="2400" dirty="0" smtClean="0">
                <a:latin typeface="Garamond"/>
                <a:cs typeface="Garamond"/>
              </a:rPr>
              <a:t>In </a:t>
            </a:r>
            <a:r>
              <a:rPr lang="en-IE" sz="2400" dirty="0">
                <a:latin typeface="Garamond"/>
                <a:cs typeface="Garamond"/>
              </a:rPr>
              <a:t>1856, one year </a:t>
            </a:r>
            <a:r>
              <a:rPr lang="en-IE" sz="2400" dirty="0" smtClean="0">
                <a:latin typeface="Garamond"/>
                <a:cs typeface="Garamond"/>
              </a:rPr>
              <a:t>after </a:t>
            </a:r>
            <a:r>
              <a:rPr lang="en-IE" sz="2400" dirty="0">
                <a:latin typeface="Garamond"/>
                <a:cs typeface="Garamond"/>
              </a:rPr>
              <a:t>the opening of Liverpool </a:t>
            </a:r>
            <a:r>
              <a:rPr lang="en-IE" sz="2400" dirty="0" smtClean="0">
                <a:latin typeface="Garamond"/>
                <a:cs typeface="Garamond"/>
              </a:rPr>
              <a:t>Gaol, prison </a:t>
            </a:r>
            <a:r>
              <a:rPr lang="en-IE" sz="2400" dirty="0">
                <a:latin typeface="Garamond"/>
                <a:cs typeface="Garamond"/>
              </a:rPr>
              <a:t>inspector Herbert P. Voules </a:t>
            </a:r>
            <a:r>
              <a:rPr lang="en-IE" sz="2400" dirty="0" smtClean="0">
                <a:latin typeface="Garamond"/>
                <a:cs typeface="Garamond"/>
              </a:rPr>
              <a:t>reported </a:t>
            </a:r>
            <a:r>
              <a:rPr lang="en-IE" sz="2400" dirty="0">
                <a:latin typeface="Garamond"/>
                <a:cs typeface="Garamond"/>
              </a:rPr>
              <a:t>that ‘six … prisoners’ had ‘feigned attempts to hang themselves, </a:t>
            </a:r>
            <a:r>
              <a:rPr lang="en-IE" sz="2400" dirty="0" smtClean="0">
                <a:latin typeface="Garamond"/>
                <a:cs typeface="Garamond"/>
              </a:rPr>
              <a:t>with </a:t>
            </a:r>
            <a:r>
              <a:rPr lang="en-IE" sz="2400" dirty="0">
                <a:latin typeface="Garamond"/>
                <a:cs typeface="Garamond"/>
              </a:rPr>
              <a:t>a view to procure their removal from separate confinement’. These </a:t>
            </a:r>
            <a:r>
              <a:rPr lang="en-IE" sz="2400" dirty="0" smtClean="0">
                <a:latin typeface="Garamond"/>
                <a:cs typeface="Garamond"/>
              </a:rPr>
              <a:t>were </a:t>
            </a:r>
            <a:r>
              <a:rPr lang="en-IE" sz="2400" dirty="0">
                <a:latin typeface="Garamond"/>
                <a:cs typeface="Garamond"/>
              </a:rPr>
              <a:t>in addition to three other attempts, one of which was ‘successful’ while </a:t>
            </a:r>
            <a:r>
              <a:rPr lang="en-IE" sz="2400" dirty="0" smtClean="0">
                <a:latin typeface="Garamond"/>
                <a:cs typeface="Garamond"/>
              </a:rPr>
              <a:t>two </a:t>
            </a:r>
            <a:r>
              <a:rPr lang="en-IE" sz="2400" dirty="0">
                <a:latin typeface="Garamond"/>
                <a:cs typeface="Garamond"/>
              </a:rPr>
              <a:t>other prisoners were transferred to lunatic </a:t>
            </a:r>
            <a:r>
              <a:rPr lang="en-IE" sz="2400" dirty="0" smtClean="0">
                <a:latin typeface="Garamond"/>
                <a:cs typeface="Garamond"/>
              </a:rPr>
              <a:t>asylums. </a:t>
            </a:r>
          </a:p>
          <a:p>
            <a:pPr marL="0" indent="0">
              <a:buNone/>
            </a:pPr>
            <a:r>
              <a:rPr lang="en-US" sz="2400" dirty="0" smtClean="0">
                <a:latin typeface="Garamond"/>
                <a:cs typeface="Garamond"/>
              </a:rPr>
              <a:t>(</a:t>
            </a:r>
            <a:r>
              <a:rPr lang="en-US" sz="2400" dirty="0">
                <a:latin typeface="Garamond"/>
                <a:cs typeface="Garamond"/>
              </a:rPr>
              <a:t>Twenty-second </a:t>
            </a:r>
            <a:r>
              <a:rPr lang="en-US" sz="2400" dirty="0" smtClean="0">
                <a:latin typeface="Garamond"/>
                <a:cs typeface="Garamond"/>
              </a:rPr>
              <a:t>report </a:t>
            </a:r>
            <a:r>
              <a:rPr lang="en-US" sz="2400" dirty="0">
                <a:latin typeface="Garamond"/>
                <a:cs typeface="Garamond"/>
              </a:rPr>
              <a:t>of the inspectors</a:t>
            </a:r>
            <a:r>
              <a:rPr lang="en-US" sz="2400" dirty="0">
                <a:solidFill>
                  <a:srgbClr val="000000"/>
                </a:solidFill>
                <a:latin typeface="Garamond"/>
                <a:cs typeface="Garamond"/>
              </a:rPr>
              <a:t>, [1857-58])</a:t>
            </a:r>
            <a:r>
              <a:rPr lang="en-IE" sz="2400" dirty="0">
                <a:latin typeface="Garamond"/>
                <a:cs typeface="Garamond"/>
              </a:rPr>
              <a:t>.  </a:t>
            </a:r>
            <a:endParaRPr lang="en-IE" sz="2400" dirty="0" smtClean="0">
              <a:latin typeface="Garamond"/>
              <a:cs typeface="Garamond"/>
            </a:endParaRPr>
          </a:p>
          <a:p>
            <a:pPr marL="0" indent="0">
              <a:buNone/>
            </a:pPr>
            <a:endParaRPr lang="en-US" sz="2400" i="1" dirty="0" smtClean="0">
              <a:latin typeface="Garamond"/>
              <a:cs typeface="Garamond"/>
            </a:endParaRPr>
          </a:p>
          <a:p>
            <a:pPr marL="0" indent="0">
              <a:buNone/>
            </a:pPr>
            <a:r>
              <a:rPr lang="en-US" sz="2400" dirty="0" smtClean="0">
                <a:latin typeface="Garamond"/>
                <a:cs typeface="Garamond"/>
              </a:rPr>
              <a:t>In June 2015 the </a:t>
            </a:r>
            <a:r>
              <a:rPr lang="en-US" sz="2400" i="1" dirty="0" smtClean="0">
                <a:latin typeface="Garamond"/>
                <a:cs typeface="Garamond"/>
              </a:rPr>
              <a:t>Independent </a:t>
            </a:r>
            <a:r>
              <a:rPr lang="en-US" sz="2400" dirty="0" smtClean="0">
                <a:latin typeface="Garamond"/>
                <a:cs typeface="Garamond"/>
              </a:rPr>
              <a:t>reported</a:t>
            </a:r>
            <a:endParaRPr lang="en-US" sz="2400" dirty="0">
              <a:latin typeface="Garamond"/>
              <a:cs typeface="Garamond"/>
            </a:endParaRPr>
          </a:p>
          <a:p>
            <a:r>
              <a:rPr lang="en-US" sz="2400" dirty="0" smtClean="0">
                <a:latin typeface="Garamond"/>
                <a:cs typeface="Garamond"/>
              </a:rPr>
              <a:t>The </a:t>
            </a:r>
            <a:r>
              <a:rPr lang="en-US" sz="2400" dirty="0">
                <a:latin typeface="Garamond"/>
                <a:cs typeface="Garamond"/>
              </a:rPr>
              <a:t>number of prisoners who take their own lives in solitary confinement </a:t>
            </a:r>
            <a:r>
              <a:rPr lang="en-US" sz="2400" dirty="0" smtClean="0">
                <a:latin typeface="Garamond"/>
                <a:cs typeface="Garamond"/>
              </a:rPr>
              <a:t>reached </a:t>
            </a:r>
            <a:r>
              <a:rPr lang="en-US" sz="2400" dirty="0">
                <a:latin typeface="Garamond"/>
                <a:cs typeface="Garamond"/>
              </a:rPr>
              <a:t>a nine-year </a:t>
            </a:r>
            <a:r>
              <a:rPr lang="en-US" sz="2400" dirty="0" smtClean="0">
                <a:latin typeface="Garamond"/>
                <a:cs typeface="Garamond"/>
              </a:rPr>
              <a:t>high;</a:t>
            </a:r>
            <a:endParaRPr lang="en-US" sz="2400" dirty="0">
              <a:latin typeface="Garamond"/>
              <a:cs typeface="Garamond"/>
            </a:endParaRPr>
          </a:p>
          <a:p>
            <a:r>
              <a:rPr lang="en-US" sz="2400" dirty="0">
                <a:latin typeface="Garamond"/>
                <a:cs typeface="Garamond"/>
              </a:rPr>
              <a:t>Jails were urged to scale back the use of </a:t>
            </a:r>
            <a:r>
              <a:rPr lang="en-US" sz="2400" dirty="0" smtClean="0">
                <a:latin typeface="Garamond"/>
                <a:cs typeface="Garamond"/>
              </a:rPr>
              <a:t>‘18th</a:t>
            </a:r>
            <a:r>
              <a:rPr lang="en-US" sz="2400" dirty="0">
                <a:latin typeface="Garamond"/>
                <a:cs typeface="Garamond"/>
              </a:rPr>
              <a:t>-</a:t>
            </a:r>
            <a:r>
              <a:rPr lang="en-US" sz="2400" dirty="0" smtClean="0">
                <a:latin typeface="Garamond"/>
                <a:cs typeface="Garamond"/>
              </a:rPr>
              <a:t>century’ </a:t>
            </a:r>
            <a:r>
              <a:rPr lang="en-US" sz="2400" dirty="0">
                <a:latin typeface="Garamond"/>
                <a:cs typeface="Garamond"/>
              </a:rPr>
              <a:t>punishments against offenders perceived as being disruptive or in danger from other </a:t>
            </a:r>
            <a:r>
              <a:rPr lang="en-US" sz="2400" dirty="0" smtClean="0">
                <a:latin typeface="Garamond"/>
                <a:cs typeface="Garamond"/>
              </a:rPr>
              <a:t>inmates</a:t>
            </a:r>
            <a:r>
              <a:rPr lang="en-US" sz="2400" dirty="0">
                <a:latin typeface="Garamond"/>
                <a:cs typeface="Garamond"/>
              </a:rPr>
              <a:t>.</a:t>
            </a:r>
            <a:endParaRPr lang="en-US" sz="2400" dirty="0" smtClean="0">
              <a:latin typeface="Garamond"/>
              <a:cs typeface="Garamond"/>
            </a:endParaRPr>
          </a:p>
        </p:txBody>
      </p:sp>
    </p:spTree>
    <p:extLst>
      <p:ext uri="{BB962C8B-B14F-4D97-AF65-F5344CB8AC3E}">
        <p14:creationId xmlns:p14="http://schemas.microsoft.com/office/powerpoint/2010/main" val="2317204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700"/>
            <a:ext cx="8229600" cy="673100"/>
          </a:xfrm>
        </p:spPr>
        <p:txBody>
          <a:bodyPr>
            <a:normAutofit/>
          </a:bodyPr>
          <a:lstStyle/>
          <a:p>
            <a:r>
              <a:rPr lang="en-US" sz="3600" b="1" dirty="0" smtClean="0">
                <a:latin typeface="Garamond"/>
                <a:cs typeface="Garamond"/>
              </a:rPr>
              <a:t>4. Hearing the prisoners’ voice</a:t>
            </a:r>
            <a:endParaRPr lang="en-US" sz="3600" b="1" dirty="0">
              <a:latin typeface="Garamond"/>
              <a:cs typeface="Garamond"/>
            </a:endParaRPr>
          </a:p>
        </p:txBody>
      </p:sp>
      <p:sp>
        <p:nvSpPr>
          <p:cNvPr id="3" name="Content Placeholder 2"/>
          <p:cNvSpPr>
            <a:spLocks noGrp="1"/>
          </p:cNvSpPr>
          <p:nvPr>
            <p:ph idx="1"/>
          </p:nvPr>
        </p:nvSpPr>
        <p:spPr>
          <a:xfrm>
            <a:off x="457200" y="812800"/>
            <a:ext cx="8229600" cy="5664200"/>
          </a:xfrm>
        </p:spPr>
        <p:txBody>
          <a:bodyPr>
            <a:normAutofit fontScale="55000" lnSpcReduction="20000"/>
          </a:bodyPr>
          <a:lstStyle/>
          <a:p>
            <a:pPr marL="0" indent="0">
              <a:buNone/>
            </a:pPr>
            <a:endParaRPr lang="en-GB" sz="3400" dirty="0" smtClean="0">
              <a:latin typeface="Garamond"/>
              <a:cs typeface="Garamond"/>
            </a:endParaRPr>
          </a:p>
          <a:p>
            <a:r>
              <a:rPr lang="en-GB" sz="3400" dirty="0" smtClean="0">
                <a:latin typeface="Garamond"/>
                <a:cs typeface="Garamond"/>
              </a:rPr>
              <a:t>Susan </a:t>
            </a:r>
            <a:r>
              <a:rPr lang="en-GB" sz="3400" dirty="0">
                <a:latin typeface="Garamond"/>
                <a:cs typeface="Garamond"/>
              </a:rPr>
              <a:t>Fletcher, confined in Westminster Prison for 12 months in 1884, described how ‘Each prisoner is locked in her solitary cell for twenty-three hours out of every twenty-four; which is in itself a very dreadful punishment bad for the health of the body, worse for the health of the mind – abnormal, inhuman, diseasing, demoralizing’. </a:t>
            </a:r>
            <a:endParaRPr lang="en-GB" sz="3400" dirty="0" smtClean="0">
              <a:latin typeface="Garamond"/>
              <a:cs typeface="Garamond"/>
            </a:endParaRPr>
          </a:p>
          <a:p>
            <a:endParaRPr lang="en-GB" sz="3400" dirty="0" smtClean="0">
              <a:latin typeface="Garamond"/>
              <a:cs typeface="Garamond"/>
            </a:endParaRPr>
          </a:p>
          <a:p>
            <a:r>
              <a:rPr lang="en-GB" sz="3400" dirty="0" smtClean="0">
                <a:latin typeface="Garamond"/>
                <a:cs typeface="Garamond"/>
              </a:rPr>
              <a:t>Florence </a:t>
            </a:r>
            <a:r>
              <a:rPr lang="en-GB" sz="3400" dirty="0" err="1" smtClean="0">
                <a:latin typeface="Garamond"/>
                <a:cs typeface="Garamond"/>
              </a:rPr>
              <a:t>Maybrick</a:t>
            </a:r>
            <a:r>
              <a:rPr lang="en-GB" sz="3400" dirty="0" smtClean="0">
                <a:latin typeface="Garamond"/>
                <a:cs typeface="Garamond"/>
              </a:rPr>
              <a:t>, incarcerated in Woking Prison, declared that</a:t>
            </a:r>
          </a:p>
          <a:p>
            <a:pPr marL="0" indent="0">
              <a:buNone/>
            </a:pPr>
            <a:r>
              <a:rPr lang="en-GB" sz="3400" dirty="0" smtClean="0">
                <a:latin typeface="Garamond"/>
                <a:cs typeface="Garamond"/>
              </a:rPr>
              <a:t>	‘</a:t>
            </a:r>
            <a:r>
              <a:rPr lang="en-GB" sz="3400" dirty="0">
                <a:latin typeface="Garamond"/>
                <a:cs typeface="Garamond"/>
              </a:rPr>
              <a:t>No one can realize the horror of solitary confinement, who has not experienced </a:t>
            </a:r>
            <a:r>
              <a:rPr lang="en-GB" sz="3400" dirty="0" smtClean="0">
                <a:latin typeface="Garamond"/>
                <a:cs typeface="Garamond"/>
              </a:rPr>
              <a:t>	it’.</a:t>
            </a:r>
          </a:p>
          <a:p>
            <a:pPr marL="0" indent="0">
              <a:buNone/>
            </a:pPr>
            <a:r>
              <a:rPr lang="en-GB" sz="3400" dirty="0" smtClean="0">
                <a:latin typeface="Garamond"/>
                <a:cs typeface="Garamond"/>
              </a:rPr>
              <a:t>	‘It </a:t>
            </a:r>
            <a:r>
              <a:rPr lang="en-GB" sz="3400" dirty="0">
                <a:latin typeface="Garamond"/>
                <a:cs typeface="Garamond"/>
              </a:rPr>
              <a:t>inflicts upon the prisoner at the commencement of her sentence, when most </a:t>
            </a:r>
            <a:r>
              <a:rPr lang="en-GB" sz="3400" dirty="0" smtClean="0">
                <a:latin typeface="Garamond"/>
                <a:cs typeface="Garamond"/>
              </a:rPr>
              <a:t>	sensitive </a:t>
            </a:r>
            <a:r>
              <a:rPr lang="en-GB" sz="3400" dirty="0">
                <a:latin typeface="Garamond"/>
                <a:cs typeface="Garamond"/>
              </a:rPr>
              <a:t>to the horrors which prison punishment entails, the voiceless solitude, </a:t>
            </a:r>
            <a:r>
              <a:rPr lang="en-GB" sz="3400" dirty="0" smtClean="0">
                <a:latin typeface="Garamond"/>
                <a:cs typeface="Garamond"/>
              </a:rPr>
              <a:t>	the </a:t>
            </a:r>
            <a:r>
              <a:rPr lang="en-GB" sz="3400" dirty="0">
                <a:latin typeface="Garamond"/>
                <a:cs typeface="Garamond"/>
              </a:rPr>
              <a:t>hopeless monotony, the long vista of tomorrow, tomorrow, tomorrow </a:t>
            </a:r>
            <a:r>
              <a:rPr lang="en-GB" sz="3400" dirty="0" smtClean="0">
                <a:latin typeface="Garamond"/>
                <a:cs typeface="Garamond"/>
              </a:rPr>
              <a:t>	stretching </a:t>
            </a:r>
            <a:r>
              <a:rPr lang="en-GB" sz="3400" dirty="0">
                <a:latin typeface="Garamond"/>
                <a:cs typeface="Garamond"/>
              </a:rPr>
              <a:t>before her, all filled with desolation and despair. Once a prisoner has </a:t>
            </a:r>
            <a:r>
              <a:rPr lang="en-GB" sz="3400" dirty="0" smtClean="0">
                <a:latin typeface="Garamond"/>
                <a:cs typeface="Garamond"/>
              </a:rPr>
              <a:t>	crossed </a:t>
            </a:r>
            <a:r>
              <a:rPr lang="en-GB" sz="3400" dirty="0">
                <a:latin typeface="Garamond"/>
                <a:cs typeface="Garamond"/>
              </a:rPr>
              <a:t>the threshold of a convict prison, not only is she dead to the world, but </a:t>
            </a:r>
            <a:r>
              <a:rPr lang="en-GB" sz="3400" dirty="0" smtClean="0">
                <a:latin typeface="Garamond"/>
                <a:cs typeface="Garamond"/>
              </a:rPr>
              <a:t>	she </a:t>
            </a:r>
            <a:r>
              <a:rPr lang="en-GB" sz="3400" dirty="0">
                <a:latin typeface="Garamond"/>
                <a:cs typeface="Garamond"/>
              </a:rPr>
              <a:t>is expected in word and deed to lose or forget every vestige of her </a:t>
            </a:r>
            <a:r>
              <a:rPr lang="en-GB" sz="3400" dirty="0" smtClean="0">
                <a:latin typeface="Garamond"/>
                <a:cs typeface="Garamond"/>
              </a:rPr>
              <a:t>	personality…’</a:t>
            </a:r>
          </a:p>
          <a:p>
            <a:pPr marL="0" indent="0">
              <a:buNone/>
            </a:pPr>
            <a:endParaRPr lang="en-GB" sz="3400" dirty="0" smtClean="0">
              <a:latin typeface="Garamond"/>
              <a:cs typeface="Garamond"/>
            </a:endParaRPr>
          </a:p>
          <a:p>
            <a:r>
              <a:rPr lang="en-GB" sz="3400" dirty="0" smtClean="0">
                <a:latin typeface="Garamond"/>
                <a:cs typeface="Garamond"/>
              </a:rPr>
              <a:t>Susan Willis Fletcher, </a:t>
            </a:r>
            <a:r>
              <a:rPr lang="en-GB" sz="3400" i="1" dirty="0" smtClean="0">
                <a:latin typeface="Garamond"/>
                <a:cs typeface="Garamond"/>
              </a:rPr>
              <a:t>Twelve Months in an English Prison </a:t>
            </a:r>
            <a:r>
              <a:rPr lang="en-GB" sz="3400" dirty="0" smtClean="0">
                <a:latin typeface="Garamond"/>
                <a:cs typeface="Garamond"/>
              </a:rPr>
              <a:t>(1884), 328; Florence Elizabeth </a:t>
            </a:r>
            <a:r>
              <a:rPr lang="en-GB" sz="3400" dirty="0" err="1" smtClean="0">
                <a:latin typeface="Garamond"/>
                <a:cs typeface="Garamond"/>
              </a:rPr>
              <a:t>Maybrick</a:t>
            </a:r>
            <a:r>
              <a:rPr lang="en-GB" sz="3400" dirty="0" smtClean="0">
                <a:latin typeface="Garamond"/>
                <a:cs typeface="Garamond"/>
              </a:rPr>
              <a:t>,</a:t>
            </a:r>
            <a:r>
              <a:rPr lang="en-GB" sz="3400" i="1" dirty="0">
                <a:latin typeface="Garamond"/>
                <a:cs typeface="Garamond"/>
              </a:rPr>
              <a:t> </a:t>
            </a:r>
            <a:r>
              <a:rPr lang="en-GB" sz="3400" i="1" dirty="0" err="1" smtClean="0">
                <a:latin typeface="Garamond"/>
                <a:cs typeface="Garamond"/>
              </a:rPr>
              <a:t>Mrs.</a:t>
            </a:r>
            <a:r>
              <a:rPr lang="en-GB" sz="3400" i="1" dirty="0" smtClean="0">
                <a:latin typeface="Garamond"/>
                <a:cs typeface="Garamond"/>
              </a:rPr>
              <a:t> </a:t>
            </a:r>
            <a:r>
              <a:rPr lang="en-GB" sz="3400" i="1" dirty="0" err="1" smtClean="0">
                <a:latin typeface="Garamond"/>
                <a:cs typeface="Garamond"/>
              </a:rPr>
              <a:t>Maybrick’s</a:t>
            </a:r>
            <a:r>
              <a:rPr lang="en-GB" sz="3400" i="1" dirty="0" smtClean="0">
                <a:latin typeface="Garamond"/>
                <a:cs typeface="Garamond"/>
              </a:rPr>
              <a:t> Own Story. My Fifteen Lost Years </a:t>
            </a:r>
            <a:r>
              <a:rPr lang="en-GB" sz="3400" dirty="0" smtClean="0">
                <a:latin typeface="Garamond"/>
                <a:cs typeface="Garamond"/>
              </a:rPr>
              <a:t>(1905), 68, 74.</a:t>
            </a:r>
          </a:p>
          <a:p>
            <a:pPr marL="0" indent="0">
              <a:buNone/>
            </a:pPr>
            <a:endParaRPr lang="en-GB" sz="3400" dirty="0" smtClean="0">
              <a:latin typeface="Garamond"/>
              <a:cs typeface="Garamond"/>
            </a:endParaRPr>
          </a:p>
          <a:p>
            <a:endParaRPr lang="en-GB" sz="3400" dirty="0">
              <a:latin typeface="Garamond"/>
              <a:cs typeface="Garamond"/>
            </a:endParaRPr>
          </a:p>
          <a:p>
            <a:endParaRPr lang="en-US" dirty="0"/>
          </a:p>
        </p:txBody>
      </p:sp>
    </p:spTree>
    <p:extLst>
      <p:ext uri="{BB962C8B-B14F-4D97-AF65-F5344CB8AC3E}">
        <p14:creationId xmlns:p14="http://schemas.microsoft.com/office/powerpoint/2010/main" val="2959373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Garamond"/>
                <a:cs typeface="Garamond"/>
              </a:rPr>
              <a:t>Hearing the prisoners’ </a:t>
            </a:r>
            <a:r>
              <a:rPr lang="en-US" sz="3600" b="1" dirty="0" smtClean="0">
                <a:latin typeface="Garamond"/>
                <a:cs typeface="Garamond"/>
              </a:rPr>
              <a:t>voice (</a:t>
            </a:r>
            <a:r>
              <a:rPr lang="en-US" sz="3600" b="1" dirty="0" err="1" smtClean="0">
                <a:latin typeface="Garamond"/>
                <a:cs typeface="Garamond"/>
              </a:rPr>
              <a:t>ctd</a:t>
            </a:r>
            <a:r>
              <a:rPr lang="en-US" sz="3600" b="1" dirty="0" smtClean="0">
                <a:latin typeface="Garamond"/>
                <a:cs typeface="Garamond"/>
              </a:rPr>
              <a:t>.)</a:t>
            </a:r>
            <a:endParaRPr lang="en-US" sz="3600" dirty="0"/>
          </a:p>
        </p:txBody>
      </p:sp>
      <p:sp>
        <p:nvSpPr>
          <p:cNvPr id="3" name="Content Placeholder 2"/>
          <p:cNvSpPr>
            <a:spLocks noGrp="1"/>
          </p:cNvSpPr>
          <p:nvPr>
            <p:ph sz="half" idx="1"/>
          </p:nvPr>
        </p:nvSpPr>
        <p:spPr/>
        <p:txBody>
          <a:bodyPr>
            <a:normAutofit fontScale="70000" lnSpcReduction="20000"/>
          </a:bodyPr>
          <a:lstStyle/>
          <a:p>
            <a:r>
              <a:rPr lang="en-US" dirty="0">
                <a:latin typeface="Garamond"/>
                <a:cs typeface="Garamond"/>
              </a:rPr>
              <a:t>‘It’s long. It feels like the day is dragging. There’s books, newspapers, but that’s about it.</a:t>
            </a:r>
            <a:r>
              <a:rPr lang="en-US" dirty="0" smtClean="0">
                <a:latin typeface="Garamond"/>
                <a:cs typeface="Garamond"/>
              </a:rPr>
              <a:t>’</a:t>
            </a:r>
          </a:p>
          <a:p>
            <a:pPr marL="0" indent="0">
              <a:buNone/>
            </a:pPr>
            <a:r>
              <a:rPr lang="en-US" dirty="0" smtClean="0">
                <a:latin typeface="Garamond"/>
                <a:cs typeface="Garamond"/>
              </a:rPr>
              <a:t> </a:t>
            </a:r>
            <a:endParaRPr lang="en-US" dirty="0">
              <a:latin typeface="Garamond"/>
              <a:cs typeface="Garamond"/>
            </a:endParaRPr>
          </a:p>
          <a:p>
            <a:r>
              <a:rPr lang="en-US" dirty="0" smtClean="0">
                <a:latin typeface="Garamond"/>
                <a:cs typeface="Garamond"/>
              </a:rPr>
              <a:t>‘The </a:t>
            </a:r>
            <a:r>
              <a:rPr lang="en-US" dirty="0">
                <a:latin typeface="Garamond"/>
                <a:cs typeface="Garamond"/>
              </a:rPr>
              <a:t>longer you’re here, the more you develop disorders. Being in such a small space has such an effect in decreasing your social skills. It looks rosy, but it has such a negative effect. It’s isolation to an extreme.’ </a:t>
            </a:r>
            <a:endParaRPr lang="en-US" dirty="0" smtClean="0">
              <a:latin typeface="Garamond"/>
              <a:cs typeface="Garamond"/>
            </a:endParaRPr>
          </a:p>
          <a:p>
            <a:endParaRPr lang="en-US" dirty="0" smtClean="0">
              <a:latin typeface="Garamond"/>
              <a:cs typeface="Garamond"/>
            </a:endParaRPr>
          </a:p>
          <a:p>
            <a:pPr marL="0" indent="0">
              <a:buNone/>
            </a:pPr>
            <a:r>
              <a:rPr lang="en-US" dirty="0" err="1" smtClean="0">
                <a:latin typeface="Garamond"/>
                <a:cs typeface="Garamond"/>
              </a:rPr>
              <a:t>Dr</a:t>
            </a:r>
            <a:r>
              <a:rPr lang="en-US" dirty="0" smtClean="0">
                <a:latin typeface="Garamond"/>
                <a:cs typeface="Garamond"/>
              </a:rPr>
              <a:t> </a:t>
            </a:r>
            <a:r>
              <a:rPr lang="en-US" dirty="0">
                <a:latin typeface="Garamond"/>
                <a:cs typeface="Garamond"/>
              </a:rPr>
              <a:t>Sharon </a:t>
            </a:r>
            <a:r>
              <a:rPr lang="en-US" dirty="0" err="1">
                <a:latin typeface="Garamond"/>
                <a:cs typeface="Garamond"/>
              </a:rPr>
              <a:t>Shalev</a:t>
            </a:r>
            <a:r>
              <a:rPr lang="en-US" dirty="0">
                <a:latin typeface="Garamond"/>
                <a:cs typeface="Garamond"/>
              </a:rPr>
              <a:t> and </a:t>
            </a:r>
            <a:r>
              <a:rPr lang="en-US" dirty="0" err="1">
                <a:latin typeface="Garamond"/>
                <a:cs typeface="Garamond"/>
              </a:rPr>
              <a:t>Kimmett</a:t>
            </a:r>
            <a:r>
              <a:rPr lang="en-US" dirty="0">
                <a:latin typeface="Garamond"/>
                <a:cs typeface="Garamond"/>
              </a:rPr>
              <a:t> </a:t>
            </a:r>
            <a:r>
              <a:rPr lang="en-US" dirty="0" smtClean="0">
                <a:latin typeface="Garamond"/>
                <a:cs typeface="Garamond"/>
              </a:rPr>
              <a:t>Edgar, </a:t>
            </a:r>
            <a:r>
              <a:rPr lang="en-US" i="1" dirty="0" smtClean="0">
                <a:latin typeface="Garamond"/>
                <a:cs typeface="Garamond"/>
              </a:rPr>
              <a:t>Deep Custody: Segregation </a:t>
            </a:r>
            <a:r>
              <a:rPr lang="en-US" i="1" dirty="0">
                <a:latin typeface="Garamond"/>
                <a:cs typeface="Garamond"/>
              </a:rPr>
              <a:t>Units and Close Supervision </a:t>
            </a:r>
            <a:r>
              <a:rPr lang="en-US" i="1" dirty="0" err="1">
                <a:latin typeface="Garamond"/>
                <a:cs typeface="Garamond"/>
              </a:rPr>
              <a:t>Centres</a:t>
            </a:r>
            <a:r>
              <a:rPr lang="en-US" i="1" dirty="0">
                <a:latin typeface="Garamond"/>
                <a:cs typeface="Garamond"/>
              </a:rPr>
              <a:t> in England and Wales </a:t>
            </a:r>
            <a:r>
              <a:rPr lang="en-US" dirty="0" smtClean="0">
                <a:latin typeface="Garamond"/>
                <a:cs typeface="Garamond"/>
              </a:rPr>
              <a:t>(2015), 54-5.</a:t>
            </a:r>
            <a:endParaRPr lang="en-US" dirty="0">
              <a:latin typeface="Garamond"/>
              <a:cs typeface="Garamond"/>
            </a:endParaRPr>
          </a:p>
        </p:txBody>
      </p:sp>
      <p:pic>
        <p:nvPicPr>
          <p:cNvPr id="5" name="Content Placeholder 4"/>
          <p:cNvPicPr>
            <a:picLocks noGrp="1" noChangeAspect="1"/>
          </p:cNvPicPr>
          <p:nvPr>
            <p:ph sz="half" idx="2"/>
          </p:nvPr>
        </p:nvPicPr>
        <p:blipFill>
          <a:blip r:embed="rId2"/>
          <a:srcRect l="16538" r="16538"/>
          <a:stretch>
            <a:fillRect/>
          </a:stretch>
        </p:blipFill>
        <p:spPr/>
      </p:pic>
    </p:spTree>
    <p:extLst>
      <p:ext uri="{BB962C8B-B14F-4D97-AF65-F5344CB8AC3E}">
        <p14:creationId xmlns:p14="http://schemas.microsoft.com/office/powerpoint/2010/main" val="3926022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5100"/>
            <a:ext cx="8229600" cy="1016000"/>
          </a:xfrm>
        </p:spPr>
        <p:txBody>
          <a:bodyPr>
            <a:noAutofit/>
          </a:bodyPr>
          <a:lstStyle/>
          <a:p>
            <a:r>
              <a:rPr lang="en-IE" sz="3200" b="1" dirty="0" smtClean="0">
                <a:solidFill>
                  <a:srgbClr val="000000"/>
                </a:solidFill>
                <a:latin typeface="Garamond"/>
                <a:cs typeface="Garamond"/>
              </a:rPr>
              <a:t>5. Relationship of prisons with mental health services</a:t>
            </a:r>
            <a:endParaRPr lang="en-US" sz="3200" b="1" dirty="0">
              <a:solidFill>
                <a:srgbClr val="000000"/>
              </a:solidFill>
              <a:latin typeface="Garamond"/>
              <a:cs typeface="Garamond"/>
            </a:endParaRPr>
          </a:p>
        </p:txBody>
      </p:sp>
      <p:sp>
        <p:nvSpPr>
          <p:cNvPr id="3" name="Content Placeholder 2"/>
          <p:cNvSpPr>
            <a:spLocks noGrp="1"/>
          </p:cNvSpPr>
          <p:nvPr>
            <p:ph idx="1"/>
          </p:nvPr>
        </p:nvSpPr>
        <p:spPr>
          <a:xfrm>
            <a:off x="457200" y="1066800"/>
            <a:ext cx="8470900" cy="5562600"/>
          </a:xfrm>
        </p:spPr>
        <p:txBody>
          <a:bodyPr>
            <a:noAutofit/>
          </a:bodyPr>
          <a:lstStyle/>
          <a:p>
            <a:r>
              <a:rPr lang="en-IE" sz="2400" dirty="0" smtClean="0">
                <a:solidFill>
                  <a:srgbClr val="000000"/>
                </a:solidFill>
                <a:latin typeface="Garamond"/>
                <a:cs typeface="Garamond"/>
              </a:rPr>
              <a:t>Both prisons and asylums faced </a:t>
            </a:r>
            <a:r>
              <a:rPr lang="en-IE" sz="2400" dirty="0" smtClean="0">
                <a:latin typeface="Garamond"/>
                <a:cs typeface="Garamond"/>
              </a:rPr>
              <a:t>huge pressure in terms of admissions – Liverpool had the second largest and constantly overcrowded asylum system in the country and a prison population which soared to 20,000 by the 1890s,</a:t>
            </a:r>
            <a:r>
              <a:rPr lang="en-IE" sz="2400" dirty="0" smtClean="0">
                <a:solidFill>
                  <a:srgbClr val="FF0000"/>
                </a:solidFill>
                <a:latin typeface="Garamond"/>
                <a:cs typeface="Garamond"/>
              </a:rPr>
              <a:t> </a:t>
            </a:r>
            <a:r>
              <a:rPr lang="en-IE" sz="2400" dirty="0" smtClean="0">
                <a:latin typeface="Garamond"/>
                <a:cs typeface="Garamond"/>
              </a:rPr>
              <a:t>with many repeat offenders and short-term sentences.</a:t>
            </a:r>
          </a:p>
          <a:p>
            <a:r>
              <a:rPr lang="en-IE" sz="2400" dirty="0" smtClean="0">
                <a:solidFill>
                  <a:srgbClr val="000000"/>
                </a:solidFill>
                <a:latin typeface="Garamond"/>
                <a:cs typeface="Garamond"/>
              </a:rPr>
              <a:t>Conversely, in Dublin by the 1870s the prison population was declining – the </a:t>
            </a:r>
            <a:r>
              <a:rPr lang="en-GB" sz="2400" dirty="0">
                <a:solidFill>
                  <a:srgbClr val="000000"/>
                </a:solidFill>
                <a:latin typeface="Garamond"/>
                <a:cs typeface="Garamond"/>
              </a:rPr>
              <a:t>daily average number of convicts </a:t>
            </a:r>
            <a:r>
              <a:rPr lang="en-GB" sz="2400" dirty="0" smtClean="0">
                <a:solidFill>
                  <a:srgbClr val="000000"/>
                </a:solidFill>
                <a:latin typeface="Garamond"/>
                <a:cs typeface="Garamond"/>
              </a:rPr>
              <a:t>in </a:t>
            </a:r>
            <a:r>
              <a:rPr lang="en-GB" sz="2400" dirty="0" err="1" smtClean="0">
                <a:solidFill>
                  <a:srgbClr val="000000"/>
                </a:solidFill>
                <a:latin typeface="Garamond"/>
                <a:cs typeface="Garamond"/>
              </a:rPr>
              <a:t>Mountjoy</a:t>
            </a:r>
            <a:r>
              <a:rPr lang="en-GB" sz="2400" dirty="0" smtClean="0">
                <a:solidFill>
                  <a:srgbClr val="000000"/>
                </a:solidFill>
                <a:latin typeface="Garamond"/>
                <a:cs typeface="Garamond"/>
              </a:rPr>
              <a:t> </a:t>
            </a:r>
            <a:r>
              <a:rPr lang="en-GB" sz="2400" dirty="0">
                <a:solidFill>
                  <a:srgbClr val="000000"/>
                </a:solidFill>
                <a:latin typeface="Garamond"/>
                <a:cs typeface="Garamond"/>
              </a:rPr>
              <a:t>Male Prison </a:t>
            </a:r>
            <a:r>
              <a:rPr lang="en-GB" sz="2400" dirty="0" smtClean="0">
                <a:solidFill>
                  <a:srgbClr val="000000"/>
                </a:solidFill>
                <a:latin typeface="Garamond"/>
                <a:cs typeface="Garamond"/>
              </a:rPr>
              <a:t>was 149 in a building intended for 500 while Richmond lunatic asylum was severely overcrowded.</a:t>
            </a:r>
            <a:r>
              <a:rPr lang="en-GB" sz="2400" dirty="0" smtClean="0">
                <a:solidFill>
                  <a:srgbClr val="000000"/>
                </a:solidFill>
              </a:rPr>
              <a:t> </a:t>
            </a:r>
          </a:p>
          <a:p>
            <a:pPr marL="0" indent="0">
              <a:buNone/>
            </a:pPr>
            <a:endParaRPr lang="en-IE" sz="2400" dirty="0" smtClean="0">
              <a:solidFill>
                <a:srgbClr val="000000"/>
              </a:solidFill>
              <a:latin typeface="Garamond"/>
              <a:cs typeface="Garamond"/>
            </a:endParaRPr>
          </a:p>
          <a:p>
            <a:r>
              <a:rPr lang="en-IE" sz="2400" dirty="0" smtClean="0">
                <a:latin typeface="Garamond"/>
                <a:cs typeface="Garamond"/>
              </a:rPr>
              <a:t>Historical </a:t>
            </a:r>
            <a:r>
              <a:rPr lang="en-IE" sz="2400" dirty="0">
                <a:latin typeface="Garamond"/>
                <a:cs typeface="Garamond"/>
              </a:rPr>
              <a:t>reluctance to move prisoners to </a:t>
            </a:r>
            <a:r>
              <a:rPr lang="en-IE" sz="2400" dirty="0" smtClean="0">
                <a:latin typeface="Garamond"/>
                <a:cs typeface="Garamond"/>
              </a:rPr>
              <a:t>asylums as it represented </a:t>
            </a:r>
            <a:r>
              <a:rPr lang="en-IE" sz="2400" b="1" dirty="0" smtClean="0">
                <a:latin typeface="Garamond"/>
                <a:cs typeface="Garamond"/>
              </a:rPr>
              <a:t>failure</a:t>
            </a:r>
            <a:r>
              <a:rPr lang="en-IE" sz="2400" dirty="0" smtClean="0">
                <a:latin typeface="Garamond"/>
                <a:cs typeface="Garamond"/>
              </a:rPr>
              <a:t> of prison regime, but also due to pressure on mental health care facilities and a lack of options. (Penrose hypothesis)</a:t>
            </a:r>
            <a:endParaRPr lang="en-IE" sz="2400" dirty="0">
              <a:solidFill>
                <a:srgbClr val="FF0000"/>
              </a:solidFill>
              <a:latin typeface="Garamond"/>
              <a:cs typeface="Garamond"/>
            </a:endParaRPr>
          </a:p>
        </p:txBody>
      </p:sp>
    </p:spTree>
    <p:extLst>
      <p:ext uri="{BB962C8B-B14F-4D97-AF65-F5344CB8AC3E}">
        <p14:creationId xmlns:p14="http://schemas.microsoft.com/office/powerpoint/2010/main" val="3304233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9462"/>
          </a:xfrm>
        </p:spPr>
        <p:txBody>
          <a:bodyPr>
            <a:normAutofit/>
          </a:bodyPr>
          <a:lstStyle/>
          <a:p>
            <a:r>
              <a:rPr lang="en-US" sz="3600" b="1" dirty="0">
                <a:latin typeface="Garamond"/>
                <a:cs typeface="Garamond"/>
              </a:rPr>
              <a:t>H</a:t>
            </a:r>
            <a:r>
              <a:rPr lang="en-US" sz="3600" b="1" dirty="0" smtClean="0">
                <a:latin typeface="Garamond"/>
                <a:cs typeface="Garamond"/>
              </a:rPr>
              <a:t>istory</a:t>
            </a:r>
            <a:r>
              <a:rPr lang="is-IS" sz="3600" b="1" dirty="0" smtClean="0">
                <a:latin typeface="Garamond"/>
                <a:cs typeface="Garamond"/>
              </a:rPr>
              <a:t>… potential contributions </a:t>
            </a:r>
            <a:endParaRPr lang="en-US" sz="3600" b="1" dirty="0">
              <a:latin typeface="Garamond"/>
              <a:cs typeface="Garamond"/>
            </a:endParaRPr>
          </a:p>
        </p:txBody>
      </p:sp>
      <p:sp>
        <p:nvSpPr>
          <p:cNvPr id="3" name="Content Placeholder 2"/>
          <p:cNvSpPr>
            <a:spLocks noGrp="1"/>
          </p:cNvSpPr>
          <p:nvPr>
            <p:ph idx="1"/>
          </p:nvPr>
        </p:nvSpPr>
        <p:spPr>
          <a:xfrm>
            <a:off x="457200" y="1054100"/>
            <a:ext cx="8229600" cy="5549900"/>
          </a:xfrm>
        </p:spPr>
        <p:txBody>
          <a:bodyPr>
            <a:normAutofit fontScale="85000" lnSpcReduction="20000"/>
          </a:bodyPr>
          <a:lstStyle/>
          <a:p>
            <a:r>
              <a:rPr lang="en-US" dirty="0" smtClean="0">
                <a:latin typeface="Garamond"/>
                <a:cs typeface="Garamond"/>
              </a:rPr>
              <a:t>History can highlight areas of concern, continuity and change, and recurring challenges.</a:t>
            </a:r>
          </a:p>
          <a:p>
            <a:pPr marL="0" indent="0">
              <a:buNone/>
            </a:pPr>
            <a:endParaRPr lang="en-US" dirty="0" smtClean="0">
              <a:latin typeface="Garamond"/>
              <a:cs typeface="Garamond"/>
            </a:endParaRPr>
          </a:p>
          <a:p>
            <a:r>
              <a:rPr lang="en-US" dirty="0" smtClean="0">
                <a:latin typeface="Garamond"/>
                <a:cs typeface="Garamond"/>
              </a:rPr>
              <a:t>It provides good cases studies for stakeholders wishing to identify past obstacles to change and assist in avoiding them.</a:t>
            </a:r>
          </a:p>
          <a:p>
            <a:pPr marL="0" indent="0">
              <a:buNone/>
            </a:pPr>
            <a:endParaRPr lang="en-US" dirty="0" smtClean="0">
              <a:latin typeface="Garamond"/>
              <a:cs typeface="Garamond"/>
            </a:endParaRPr>
          </a:p>
          <a:p>
            <a:r>
              <a:rPr lang="en-US" dirty="0" smtClean="0">
                <a:latin typeface="Garamond"/>
                <a:cs typeface="Garamond"/>
              </a:rPr>
              <a:t>It highlights different methodologies </a:t>
            </a:r>
            <a:r>
              <a:rPr lang="en-US" dirty="0">
                <a:latin typeface="Garamond"/>
                <a:cs typeface="Garamond"/>
              </a:rPr>
              <a:t>of reporting and </a:t>
            </a:r>
            <a:r>
              <a:rPr lang="en-US" dirty="0" smtClean="0">
                <a:latin typeface="Garamond"/>
                <a:cs typeface="Garamond"/>
              </a:rPr>
              <a:t>analysis, driven by varied ‘agendas’ in different periods.</a:t>
            </a:r>
          </a:p>
          <a:p>
            <a:pPr marL="0" indent="0">
              <a:buNone/>
            </a:pPr>
            <a:endParaRPr lang="en-US" dirty="0" smtClean="0">
              <a:latin typeface="Garamond"/>
              <a:cs typeface="Garamond"/>
            </a:endParaRPr>
          </a:p>
          <a:p>
            <a:r>
              <a:rPr lang="en-US" dirty="0" smtClean="0">
                <a:latin typeface="Garamond"/>
                <a:cs typeface="Garamond"/>
              </a:rPr>
              <a:t>Comparative history can also reveal different experiences and solutions to problems and allow for the testing of hypotheses relating to mental health in prisons in varied contexts – as well as the way different systems informed each other.</a:t>
            </a:r>
          </a:p>
          <a:p>
            <a:endParaRPr lang="en-US" dirty="0"/>
          </a:p>
        </p:txBody>
      </p:sp>
    </p:spTree>
    <p:extLst>
      <p:ext uri="{BB962C8B-B14F-4D97-AF65-F5344CB8AC3E}">
        <p14:creationId xmlns:p14="http://schemas.microsoft.com/office/powerpoint/2010/main" val="40538545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1792288" y="5799931"/>
            <a:ext cx="5486400" cy="566738"/>
          </a:xfrm>
        </p:spPr>
        <p:txBody>
          <a:bodyPr>
            <a:noAutofit/>
          </a:bodyPr>
          <a:lstStyle/>
          <a:p>
            <a:pPr algn="ctr"/>
            <a:r>
              <a:rPr lang="en-US" sz="1600" b="0" dirty="0" smtClean="0"/>
              <a:t>‘The Strait Jacket’</a:t>
            </a:r>
            <a:r>
              <a:rPr lang="en-US" sz="1600" b="0" dirty="0"/>
              <a:t>, Warwick </a:t>
            </a:r>
            <a:r>
              <a:rPr lang="en-US" sz="1600" b="0" dirty="0" smtClean="0"/>
              <a:t>University, Howard League, Modern </a:t>
            </a:r>
            <a:r>
              <a:rPr lang="en-US" sz="1600" b="0" smtClean="0"/>
              <a:t>Record Centre, </a:t>
            </a:r>
            <a:r>
              <a:rPr lang="en-US" sz="1600" b="0" dirty="0" smtClean="0"/>
              <a:t>MSS/16A/7/23</a:t>
            </a:r>
            <a:endParaRPr lang="en-US" sz="1600" b="0" dirty="0"/>
          </a:p>
        </p:txBody>
      </p:sp>
      <p:sp>
        <p:nvSpPr>
          <p:cNvPr id="17" name="Text Placeholder 16"/>
          <p:cNvSpPr>
            <a:spLocks noGrp="1"/>
          </p:cNvSpPr>
          <p:nvPr>
            <p:ph type="body" sz="half" idx="2"/>
          </p:nvPr>
        </p:nvSpPr>
        <p:spPr>
          <a:xfrm>
            <a:off x="1792288" y="-8731"/>
            <a:ext cx="5486400" cy="554831"/>
          </a:xfrm>
        </p:spPr>
        <p:txBody>
          <a:bodyPr>
            <a:normAutofit/>
          </a:bodyPr>
          <a:lstStyle/>
          <a:p>
            <a:pPr algn="ctr"/>
            <a:r>
              <a:rPr lang="en-US" sz="2400" b="1" dirty="0" smtClean="0">
                <a:latin typeface="Garamond"/>
                <a:cs typeface="Garamond"/>
              </a:rPr>
              <a:t>Thank you for your attention</a:t>
            </a:r>
            <a:endParaRPr lang="en-US" sz="2400" b="1" dirty="0">
              <a:latin typeface="Garamond"/>
              <a:cs typeface="Garamond"/>
            </a:endParaRPr>
          </a:p>
        </p:txBody>
      </p:sp>
      <p:pic>
        <p:nvPicPr>
          <p:cNvPr id="4" name="Picture Placeholder 3"/>
          <p:cNvPicPr>
            <a:picLocks noGrp="1" noChangeAspect="1"/>
          </p:cNvPicPr>
          <p:nvPr>
            <p:ph type="pic" idx="1"/>
          </p:nvPr>
        </p:nvPicPr>
        <p:blipFill>
          <a:blip r:embed="rId2"/>
          <a:srcRect l="-49024" r="-49024"/>
          <a:stretch>
            <a:fillRect/>
          </a:stretch>
        </p:blipFill>
        <p:spPr>
          <a:xfrm>
            <a:off x="1550987" y="723900"/>
            <a:ext cx="6366933" cy="4775200"/>
          </a:xfrm>
        </p:spPr>
      </p:pic>
    </p:spTree>
    <p:extLst>
      <p:ext uri="{BB962C8B-B14F-4D97-AF65-F5344CB8AC3E}">
        <p14:creationId xmlns:p14="http://schemas.microsoft.com/office/powerpoint/2010/main" val="10832823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6770</TotalTime>
  <Words>2054</Words>
  <Application>Microsoft Macintosh PowerPoint</Application>
  <PresentationFormat>On-screen Show (4:3)</PresentationFormat>
  <Paragraphs>117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‘We are recreating Bedlam’: the crisis in prison mental health services (Guardian,24 May 2014)    ‘Mentally Disordered Prisoners: Drawing on History’</vt:lpstr>
      <vt:lpstr>Prisons and Mental Illness: A History </vt:lpstr>
      <vt:lpstr>Exploring the possibilities </vt:lpstr>
      <vt:lpstr>The prison and mental illness: an enduring relationship</vt:lpstr>
      <vt:lpstr>The prison and mental illness: an enduring relationship</vt:lpstr>
      <vt:lpstr>The prison and enduringly high rates of mental illness</vt:lpstr>
      <vt:lpstr>Purpose of the workshop </vt:lpstr>
      <vt:lpstr>Can history speak to policy? </vt:lpstr>
      <vt:lpstr>1. Prison regimes and mental health</vt:lpstr>
      <vt:lpstr>Prison regimes and mental health (ctd.)</vt:lpstr>
      <vt:lpstr>Pentonville, established 1842</vt:lpstr>
      <vt:lpstr>Separate cell Pentonville</vt:lpstr>
      <vt:lpstr>The Pentonville chapel</vt:lpstr>
      <vt:lpstr>2. Separate system to solitary confinement</vt:lpstr>
      <vt:lpstr>Separate system to solitary confinement (ctd.)</vt:lpstr>
      <vt:lpstr>3. Separate system to solitary confinement: risk of suicide</vt:lpstr>
      <vt:lpstr>4. Hearing the prisoners’ voice</vt:lpstr>
      <vt:lpstr>Hearing the prisoners’ voice (ctd.)</vt:lpstr>
      <vt:lpstr>5. Relationship of prisons with mental health services</vt:lpstr>
      <vt:lpstr>History… potential contributions </vt:lpstr>
      <vt:lpstr>‘The Strait Jacket’, Warwick University, Howard League, Modern Record Centre, MSS/16A/7/23</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Catherine Cox</dc:creator>
  <cp:lastModifiedBy>hilary marland</cp:lastModifiedBy>
  <cp:revision>118</cp:revision>
  <dcterms:created xsi:type="dcterms:W3CDTF">2016-02-03T14:27:37Z</dcterms:created>
  <dcterms:modified xsi:type="dcterms:W3CDTF">2020-08-04T09:21:04Z</dcterms:modified>
</cp:coreProperties>
</file>